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8" r:id="rId2"/>
  </p:sldMasterIdLst>
  <p:notesMasterIdLst>
    <p:notesMasterId r:id="rId46"/>
  </p:notesMasterIdLst>
  <p:handoutMasterIdLst>
    <p:handoutMasterId r:id="rId47"/>
  </p:handoutMasterIdLst>
  <p:sldIdLst>
    <p:sldId id="276" r:id="rId3"/>
    <p:sldId id="277" r:id="rId4"/>
    <p:sldId id="278" r:id="rId5"/>
    <p:sldId id="284" r:id="rId6"/>
    <p:sldId id="285" r:id="rId7"/>
    <p:sldId id="286" r:id="rId8"/>
    <p:sldId id="302" r:id="rId9"/>
    <p:sldId id="337" r:id="rId10"/>
    <p:sldId id="338" r:id="rId11"/>
    <p:sldId id="287" r:id="rId12"/>
    <p:sldId id="288" r:id="rId13"/>
    <p:sldId id="289" r:id="rId14"/>
    <p:sldId id="290" r:id="rId15"/>
    <p:sldId id="339" r:id="rId16"/>
    <p:sldId id="340" r:id="rId17"/>
    <p:sldId id="341" r:id="rId18"/>
    <p:sldId id="342" r:id="rId19"/>
    <p:sldId id="291" r:id="rId20"/>
    <p:sldId id="292" r:id="rId21"/>
    <p:sldId id="293" r:id="rId22"/>
    <p:sldId id="294" r:id="rId23"/>
    <p:sldId id="295" r:id="rId24"/>
    <p:sldId id="316" r:id="rId25"/>
    <p:sldId id="296" r:id="rId26"/>
    <p:sldId id="297" r:id="rId27"/>
    <p:sldId id="298" r:id="rId28"/>
    <p:sldId id="317" r:id="rId29"/>
    <p:sldId id="318" r:id="rId30"/>
    <p:sldId id="319" r:id="rId31"/>
    <p:sldId id="336" r:id="rId32"/>
    <p:sldId id="304" r:id="rId33"/>
    <p:sldId id="305" r:id="rId34"/>
    <p:sldId id="306" r:id="rId35"/>
    <p:sldId id="333" r:id="rId36"/>
    <p:sldId id="332" r:id="rId37"/>
    <p:sldId id="334" r:id="rId38"/>
    <p:sldId id="308" r:id="rId39"/>
    <p:sldId id="309" r:id="rId40"/>
    <p:sldId id="310" r:id="rId41"/>
    <p:sldId id="312" r:id="rId42"/>
    <p:sldId id="343" r:id="rId43"/>
    <p:sldId id="331" r:id="rId44"/>
    <p:sldId id="335"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FF2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38" autoAdjust="0"/>
    <p:restoredTop sz="76320" autoAdjust="0"/>
  </p:normalViewPr>
  <p:slideViewPr>
    <p:cSldViewPr snapToGrid="0">
      <p:cViewPr varScale="1">
        <p:scale>
          <a:sx n="83" d="100"/>
          <a:sy n="83" d="100"/>
        </p:scale>
        <p:origin x="1616" y="1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13200"/>
    </p:cViewPr>
  </p:sorterViewPr>
  <p:notesViewPr>
    <p:cSldViewPr snapToGrid="0" showGuides="1">
      <p:cViewPr varScale="1">
        <p:scale>
          <a:sx n="76" d="100"/>
          <a:sy n="76" d="100"/>
        </p:scale>
        <p:origin x="1680"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28B7C-F6D0-E746-837D-837887AAE08E}" type="doc">
      <dgm:prSet loTypeId="urn:microsoft.com/office/officeart/2005/8/layout/arrow5" loCatId="" qsTypeId="urn:microsoft.com/office/officeart/2005/8/quickstyle/simple4" qsCatId="simple" csTypeId="urn:microsoft.com/office/officeart/2005/8/colors/colorful5" csCatId="colorful" phldr="1"/>
      <dgm:spPr/>
      <dgm:t>
        <a:bodyPr/>
        <a:lstStyle/>
        <a:p>
          <a:endParaRPr lang="en-US"/>
        </a:p>
      </dgm:t>
    </dgm:pt>
    <dgm:pt modelId="{A48F8451-3ADA-AD46-A5B4-F4C588848CA1}">
      <dgm:prSet phldrT="[Text]"/>
      <dgm:spPr/>
      <dgm:t>
        <a:bodyPr/>
        <a:lstStyle/>
        <a:p>
          <a:r>
            <a:rPr lang="en-US" dirty="0"/>
            <a:t>OCCUPATION</a:t>
          </a:r>
        </a:p>
      </dgm:t>
    </dgm:pt>
    <dgm:pt modelId="{31385FC8-5AB2-6143-8359-1414EE89E4D7}" type="parTrans" cxnId="{A735F648-7D3F-514A-8E76-5B90CA1BE416}">
      <dgm:prSet/>
      <dgm:spPr/>
      <dgm:t>
        <a:bodyPr/>
        <a:lstStyle/>
        <a:p>
          <a:endParaRPr lang="en-US"/>
        </a:p>
      </dgm:t>
    </dgm:pt>
    <dgm:pt modelId="{74F9CD89-C450-904D-892A-EBA95CC437ED}" type="sibTrans" cxnId="{A735F648-7D3F-514A-8E76-5B90CA1BE416}">
      <dgm:prSet/>
      <dgm:spPr/>
      <dgm:t>
        <a:bodyPr/>
        <a:lstStyle/>
        <a:p>
          <a:endParaRPr lang="en-US"/>
        </a:p>
      </dgm:t>
    </dgm:pt>
    <dgm:pt modelId="{D416C365-209B-E147-ADBE-A27B453A5637}">
      <dgm:prSet phldrT="[Text]"/>
      <dgm:spPr/>
      <dgm:t>
        <a:bodyPr/>
        <a:lstStyle/>
        <a:p>
          <a:r>
            <a:rPr lang="en-US" dirty="0"/>
            <a:t>PROFESSION</a:t>
          </a:r>
        </a:p>
      </dgm:t>
    </dgm:pt>
    <dgm:pt modelId="{68243212-EE3A-1A45-868F-36CDE85C6F3B}" type="parTrans" cxnId="{AB213C7D-9F02-9B4A-A3A3-B85349F3ED53}">
      <dgm:prSet/>
      <dgm:spPr/>
      <dgm:t>
        <a:bodyPr/>
        <a:lstStyle/>
        <a:p>
          <a:endParaRPr lang="en-US"/>
        </a:p>
      </dgm:t>
    </dgm:pt>
    <dgm:pt modelId="{D6300B46-FBDF-BE4F-BE79-210E6D892FD0}" type="sibTrans" cxnId="{AB213C7D-9F02-9B4A-A3A3-B85349F3ED53}">
      <dgm:prSet/>
      <dgm:spPr/>
      <dgm:t>
        <a:bodyPr/>
        <a:lstStyle/>
        <a:p>
          <a:endParaRPr lang="en-US"/>
        </a:p>
      </dgm:t>
    </dgm:pt>
    <dgm:pt modelId="{3C05BF0B-3D0F-9B49-A5FF-1E6FE570FCB3}" type="pres">
      <dgm:prSet presAssocID="{73C28B7C-F6D0-E746-837D-837887AAE08E}" presName="diagram" presStyleCnt="0">
        <dgm:presLayoutVars>
          <dgm:dir/>
          <dgm:resizeHandles val="exact"/>
        </dgm:presLayoutVars>
      </dgm:prSet>
      <dgm:spPr/>
    </dgm:pt>
    <dgm:pt modelId="{28196372-E245-FE46-8915-8A6953C639D0}" type="pres">
      <dgm:prSet presAssocID="{A48F8451-3ADA-AD46-A5B4-F4C588848CA1}" presName="arrow" presStyleLbl="node1" presStyleIdx="0" presStyleCnt="2">
        <dgm:presLayoutVars>
          <dgm:bulletEnabled val="1"/>
        </dgm:presLayoutVars>
      </dgm:prSet>
      <dgm:spPr/>
    </dgm:pt>
    <dgm:pt modelId="{C7A4EDFD-8D40-7743-9F2B-B15CE16696C4}" type="pres">
      <dgm:prSet presAssocID="{D416C365-209B-E147-ADBE-A27B453A5637}" presName="arrow" presStyleLbl="node1" presStyleIdx="1" presStyleCnt="2">
        <dgm:presLayoutVars>
          <dgm:bulletEnabled val="1"/>
        </dgm:presLayoutVars>
      </dgm:prSet>
      <dgm:spPr/>
    </dgm:pt>
  </dgm:ptLst>
  <dgm:cxnLst>
    <dgm:cxn modelId="{A735F648-7D3F-514A-8E76-5B90CA1BE416}" srcId="{73C28B7C-F6D0-E746-837D-837887AAE08E}" destId="{A48F8451-3ADA-AD46-A5B4-F4C588848CA1}" srcOrd="0" destOrd="0" parTransId="{31385FC8-5AB2-6143-8359-1414EE89E4D7}" sibTransId="{74F9CD89-C450-904D-892A-EBA95CC437ED}"/>
    <dgm:cxn modelId="{A8085874-874A-394E-B887-D7E322191471}" type="presOf" srcId="{A48F8451-3ADA-AD46-A5B4-F4C588848CA1}" destId="{28196372-E245-FE46-8915-8A6953C639D0}" srcOrd="0" destOrd="0" presId="urn:microsoft.com/office/officeart/2005/8/layout/arrow5"/>
    <dgm:cxn modelId="{AB213C7D-9F02-9B4A-A3A3-B85349F3ED53}" srcId="{73C28B7C-F6D0-E746-837D-837887AAE08E}" destId="{D416C365-209B-E147-ADBE-A27B453A5637}" srcOrd="1" destOrd="0" parTransId="{68243212-EE3A-1A45-868F-36CDE85C6F3B}" sibTransId="{D6300B46-FBDF-BE4F-BE79-210E6D892FD0}"/>
    <dgm:cxn modelId="{E0AF278D-E94E-9B4B-8DE1-D04F05A89874}" type="presOf" srcId="{D416C365-209B-E147-ADBE-A27B453A5637}" destId="{C7A4EDFD-8D40-7743-9F2B-B15CE16696C4}" srcOrd="0" destOrd="0" presId="urn:microsoft.com/office/officeart/2005/8/layout/arrow5"/>
    <dgm:cxn modelId="{22D87DBC-1CC9-5744-8050-54CA87293574}" type="presOf" srcId="{73C28B7C-F6D0-E746-837D-837887AAE08E}" destId="{3C05BF0B-3D0F-9B49-A5FF-1E6FE570FCB3}" srcOrd="0" destOrd="0" presId="urn:microsoft.com/office/officeart/2005/8/layout/arrow5"/>
    <dgm:cxn modelId="{DB6B37B3-D0AB-A24F-B68D-C189C01021A3}" type="presParOf" srcId="{3C05BF0B-3D0F-9B49-A5FF-1E6FE570FCB3}" destId="{28196372-E245-FE46-8915-8A6953C639D0}" srcOrd="0" destOrd="0" presId="urn:microsoft.com/office/officeart/2005/8/layout/arrow5"/>
    <dgm:cxn modelId="{79E466AF-2004-0B45-828C-179451517992}" type="presParOf" srcId="{3C05BF0B-3D0F-9B49-A5FF-1E6FE570FCB3}" destId="{C7A4EDFD-8D40-7743-9F2B-B15CE16696C4}"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752AE7-84A8-467D-9302-5A4E6AE47530}" type="doc">
      <dgm:prSet loTypeId="urn:microsoft.com/office/officeart/2005/8/layout/bProcess3" loCatId="process" qsTypeId="urn:microsoft.com/office/officeart/2005/8/quickstyle/simple3" qsCatId="simple" csTypeId="urn:microsoft.com/office/officeart/2005/8/colors/colorful1" csCatId="colorful" phldr="1"/>
      <dgm:spPr/>
      <dgm:t>
        <a:bodyPr/>
        <a:lstStyle/>
        <a:p>
          <a:endParaRPr lang="en-US"/>
        </a:p>
      </dgm:t>
    </dgm:pt>
    <dgm:pt modelId="{ACB9D43C-449B-46CD-85B0-725F4966305F}">
      <dgm:prSet phldrT="[Text]" custT="1"/>
      <dgm:spPr>
        <a:solidFill>
          <a:schemeClr val="accent6">
            <a:lumMod val="40000"/>
            <a:lumOff val="60000"/>
          </a:schemeClr>
        </a:solidFill>
        <a:ln>
          <a:solidFill>
            <a:schemeClr val="tx1"/>
          </a:solidFill>
        </a:ln>
      </dgm:spPr>
      <dgm:t>
        <a:bodyPr/>
        <a:lstStyle/>
        <a:p>
          <a:r>
            <a:rPr lang="en-US" sz="3600" b="1" spc="300">
              <a:effectLst/>
              <a:latin typeface="Abadi MT Condensed Light" charset="0"/>
              <a:ea typeface="Abadi MT Condensed Light" charset="0"/>
              <a:cs typeface="Abadi MT Condensed Light" charset="0"/>
            </a:rPr>
            <a:t>Propositions/ assumptions/ concepts</a:t>
          </a:r>
          <a:endParaRPr lang="en-US" sz="3600" b="1" spc="300" dirty="0">
            <a:effectLst/>
            <a:latin typeface="Abadi MT Condensed Light" charset="0"/>
            <a:ea typeface="Abadi MT Condensed Light" charset="0"/>
            <a:cs typeface="Abadi MT Condensed Light" charset="0"/>
          </a:endParaRPr>
        </a:p>
      </dgm:t>
    </dgm:pt>
    <dgm:pt modelId="{7CFEE73F-8B83-4FB2-95CC-A5B49DDC1238}" type="parTrans" cxnId="{55856010-6679-46E9-A1A3-CFA8D801C502}">
      <dgm:prSet/>
      <dgm:spPr/>
      <dgm:t>
        <a:bodyPr/>
        <a:lstStyle/>
        <a:p>
          <a:endParaRPr lang="en-US" sz="3600" b="1" spc="300">
            <a:solidFill>
              <a:schemeClr val="tx1"/>
            </a:solidFill>
            <a:effectLst/>
          </a:endParaRPr>
        </a:p>
      </dgm:t>
    </dgm:pt>
    <dgm:pt modelId="{DE4E8D53-F0B2-4F14-AAED-6B8F5062F3E6}" type="sibTrans" cxnId="{55856010-6679-46E9-A1A3-CFA8D801C502}">
      <dgm:prSet custT="1"/>
      <dgm:spPr/>
      <dgm:t>
        <a:bodyPr/>
        <a:lstStyle/>
        <a:p>
          <a:endParaRPr lang="en-US" sz="1000" b="1" spc="300">
            <a:solidFill>
              <a:schemeClr val="tx1"/>
            </a:solidFill>
            <a:effectLst/>
          </a:endParaRPr>
        </a:p>
      </dgm:t>
    </dgm:pt>
    <dgm:pt modelId="{050D3F73-8830-471C-AD10-017519CFAB8B}">
      <dgm:prSet phldrT="[Text]" custT="1"/>
      <dgm:spPr>
        <a:solidFill>
          <a:schemeClr val="accent4">
            <a:lumMod val="40000"/>
            <a:lumOff val="60000"/>
          </a:schemeClr>
        </a:solidFill>
        <a:ln>
          <a:solidFill>
            <a:schemeClr val="tx1"/>
          </a:solidFill>
        </a:ln>
      </dgm:spPr>
      <dgm:t>
        <a:bodyPr/>
        <a:lstStyle/>
        <a:p>
          <a:r>
            <a:rPr lang="en-US" sz="3600" b="1" spc="300" dirty="0">
              <a:effectLst/>
              <a:latin typeface="Abadi MT Condensed Light" charset="0"/>
              <a:ea typeface="Abadi MT Condensed Light" charset="0"/>
              <a:cs typeface="Abadi MT Condensed Light" charset="0"/>
            </a:rPr>
            <a:t>That are </a:t>
          </a:r>
          <a:r>
            <a:rPr lang="en-US" sz="3400" b="1" spc="300" dirty="0">
              <a:effectLst/>
              <a:latin typeface="Abadi MT Condensed Light" charset="0"/>
              <a:ea typeface="Abadi MT Condensed Light" charset="0"/>
              <a:cs typeface="Abadi MT Condensed Light" charset="0"/>
            </a:rPr>
            <a:t>SYSTEMATICALLY</a:t>
          </a:r>
          <a:r>
            <a:rPr lang="en-US" sz="3200" b="1" spc="300" dirty="0">
              <a:effectLst/>
              <a:latin typeface="Abadi MT Condensed Light" charset="0"/>
              <a:ea typeface="Abadi MT Condensed Light" charset="0"/>
              <a:cs typeface="Abadi MT Condensed Light" charset="0"/>
            </a:rPr>
            <a:t> </a:t>
          </a:r>
          <a:r>
            <a:rPr lang="en-US" sz="3600" b="1" spc="300" dirty="0">
              <a:effectLst/>
              <a:latin typeface="Abadi MT Condensed Light" charset="0"/>
              <a:ea typeface="Abadi MT Condensed Light" charset="0"/>
              <a:cs typeface="Abadi MT Condensed Light" charset="0"/>
            </a:rPr>
            <a:t>organized</a:t>
          </a:r>
        </a:p>
      </dgm:t>
    </dgm:pt>
    <dgm:pt modelId="{74A427B5-AAFD-42C9-8193-83583E67FA26}" type="parTrans" cxnId="{90F2CF50-3852-40EB-BA3E-F00A4729546A}">
      <dgm:prSet/>
      <dgm:spPr/>
      <dgm:t>
        <a:bodyPr/>
        <a:lstStyle/>
        <a:p>
          <a:endParaRPr lang="en-US" sz="3600" b="1" spc="300">
            <a:solidFill>
              <a:schemeClr val="tx1"/>
            </a:solidFill>
            <a:effectLst/>
          </a:endParaRPr>
        </a:p>
      </dgm:t>
    </dgm:pt>
    <dgm:pt modelId="{4C7C8BCC-701C-4435-9324-F48DFD4CE0C2}" type="sibTrans" cxnId="{90F2CF50-3852-40EB-BA3E-F00A4729546A}">
      <dgm:prSet custT="1"/>
      <dgm:spPr/>
      <dgm:t>
        <a:bodyPr/>
        <a:lstStyle/>
        <a:p>
          <a:endParaRPr lang="en-US" sz="1000" b="1" spc="300">
            <a:solidFill>
              <a:schemeClr val="tx1"/>
            </a:solidFill>
            <a:effectLst/>
          </a:endParaRPr>
        </a:p>
      </dgm:t>
    </dgm:pt>
    <dgm:pt modelId="{EBC09877-056D-4AFD-8A70-59D0D80E936E}">
      <dgm:prSet phldrT="[Text]" custT="1"/>
      <dgm:spPr>
        <a:solidFill>
          <a:srgbClr val="FFFF00"/>
        </a:solidFill>
        <a:ln w="76200">
          <a:solidFill>
            <a:schemeClr val="tx1"/>
          </a:solidFill>
        </a:ln>
      </dgm:spPr>
      <dgm:t>
        <a:bodyPr/>
        <a:lstStyle/>
        <a:p>
          <a:r>
            <a:rPr lang="en-US" sz="6000" b="1" spc="300" dirty="0">
              <a:effectLst/>
              <a:latin typeface="Abadi MT Condensed Extra Bold" charset="0"/>
              <a:ea typeface="Abadi MT Condensed Extra Bold" charset="0"/>
              <a:cs typeface="Abadi MT Condensed Extra Bold" charset="0"/>
            </a:rPr>
            <a:t>THEORY</a:t>
          </a:r>
          <a:endParaRPr lang="en-US" sz="4400" b="1" spc="300" dirty="0">
            <a:effectLst/>
            <a:latin typeface="Abadi MT Condensed Extra Bold" charset="0"/>
            <a:ea typeface="Abadi MT Condensed Extra Bold" charset="0"/>
            <a:cs typeface="Abadi MT Condensed Extra Bold" charset="0"/>
          </a:endParaRPr>
        </a:p>
      </dgm:t>
    </dgm:pt>
    <dgm:pt modelId="{E5E9DD7D-ABBB-44AA-87EC-0DB56FA252C2}" type="parTrans" cxnId="{B81E6F34-03FA-42D6-B8CF-F89AA1AF5CBD}">
      <dgm:prSet/>
      <dgm:spPr/>
      <dgm:t>
        <a:bodyPr/>
        <a:lstStyle/>
        <a:p>
          <a:endParaRPr lang="en-US" sz="3600" b="1" spc="300">
            <a:solidFill>
              <a:schemeClr val="tx1"/>
            </a:solidFill>
            <a:effectLst/>
          </a:endParaRPr>
        </a:p>
      </dgm:t>
    </dgm:pt>
    <dgm:pt modelId="{EFC37CFF-DC81-4BE0-99D8-4D16DF9D9C38}" type="sibTrans" cxnId="{B81E6F34-03FA-42D6-B8CF-F89AA1AF5CBD}">
      <dgm:prSet custT="1"/>
      <dgm:spPr/>
      <dgm:t>
        <a:bodyPr/>
        <a:lstStyle/>
        <a:p>
          <a:endParaRPr lang="en-US" sz="1000" b="1" spc="300">
            <a:solidFill>
              <a:schemeClr val="tx1"/>
            </a:solidFill>
            <a:effectLst/>
          </a:endParaRPr>
        </a:p>
      </dgm:t>
    </dgm:pt>
    <dgm:pt modelId="{A0041491-194A-4992-A0FF-388FB0426FA3}">
      <dgm:prSet phldrT="[Text]" custT="1"/>
      <dgm:spPr>
        <a:solidFill>
          <a:schemeClr val="accent3">
            <a:lumMod val="40000"/>
            <a:lumOff val="60000"/>
          </a:schemeClr>
        </a:solidFill>
        <a:ln>
          <a:solidFill>
            <a:schemeClr val="tx1"/>
          </a:solidFill>
        </a:ln>
      </dgm:spPr>
      <dgm:t>
        <a:bodyPr/>
        <a:lstStyle/>
        <a:p>
          <a:r>
            <a:rPr lang="en-US" sz="4800" b="1" spc="300">
              <a:effectLst/>
              <a:latin typeface="Abadi MT Condensed Light" charset="0"/>
              <a:ea typeface="Abadi MT Condensed Light" charset="0"/>
              <a:cs typeface="Abadi MT Condensed Light" charset="0"/>
            </a:rPr>
            <a:t>In order to VIEW</a:t>
          </a:r>
          <a:endParaRPr lang="en-US" sz="4800" b="1" spc="300" dirty="0">
            <a:effectLst/>
            <a:latin typeface="Abadi MT Condensed Light" charset="0"/>
            <a:ea typeface="Abadi MT Condensed Light" charset="0"/>
            <a:cs typeface="Abadi MT Condensed Light" charset="0"/>
          </a:endParaRPr>
        </a:p>
      </dgm:t>
    </dgm:pt>
    <dgm:pt modelId="{D7D31C35-2FFD-4068-AA9E-82099CEC3C7A}" type="parTrans" cxnId="{FEAEAE29-F9AF-4349-B434-FF4F2461A704}">
      <dgm:prSet/>
      <dgm:spPr/>
      <dgm:t>
        <a:bodyPr/>
        <a:lstStyle/>
        <a:p>
          <a:endParaRPr lang="en-US" sz="3600" b="1" spc="300">
            <a:solidFill>
              <a:schemeClr val="tx1"/>
            </a:solidFill>
            <a:effectLst/>
          </a:endParaRPr>
        </a:p>
      </dgm:t>
    </dgm:pt>
    <dgm:pt modelId="{6DEC7AC1-C02E-401D-AAC0-5D9C59B9FB42}" type="sibTrans" cxnId="{FEAEAE29-F9AF-4349-B434-FF4F2461A704}">
      <dgm:prSet custT="1"/>
      <dgm:spPr/>
      <dgm:t>
        <a:bodyPr/>
        <a:lstStyle/>
        <a:p>
          <a:endParaRPr lang="en-US" sz="1000" b="1" spc="300">
            <a:solidFill>
              <a:schemeClr val="tx1"/>
            </a:solidFill>
            <a:effectLst/>
          </a:endParaRPr>
        </a:p>
      </dgm:t>
    </dgm:pt>
    <dgm:pt modelId="{5B921B86-64DF-4794-AE9F-C4852D1923EA}">
      <dgm:prSet phldrT="[Text]" custT="1"/>
      <dgm:spPr>
        <a:solidFill>
          <a:srgbClr val="FFFF00"/>
        </a:solidFill>
        <a:ln w="76200">
          <a:solidFill>
            <a:schemeClr val="tx1"/>
          </a:solidFill>
        </a:ln>
      </dgm:spPr>
      <dgm:t>
        <a:bodyPr/>
        <a:lstStyle/>
        <a:p>
          <a:r>
            <a:rPr lang="en-US" sz="6000" b="1" spc="300" dirty="0">
              <a:effectLst/>
              <a:latin typeface="Abadi MT Condensed Extra Bold" charset="0"/>
              <a:ea typeface="Abadi MT Condensed Extra Bold" charset="0"/>
              <a:cs typeface="Abadi MT Condensed Extra Bold" charset="0"/>
            </a:rPr>
            <a:t>PHENOMENA</a:t>
          </a:r>
          <a:endParaRPr lang="en-US" sz="6600" b="1" spc="300" dirty="0">
            <a:effectLst/>
            <a:latin typeface="Abadi MT Condensed Extra Bold" charset="0"/>
            <a:ea typeface="Abadi MT Condensed Extra Bold" charset="0"/>
            <a:cs typeface="Abadi MT Condensed Extra Bold" charset="0"/>
          </a:endParaRPr>
        </a:p>
      </dgm:t>
    </dgm:pt>
    <dgm:pt modelId="{8188DA22-4CEA-4F71-A2DE-F1D95A08E9C0}" type="parTrans" cxnId="{1DF6CF89-AB22-4E22-9ADD-D6F9C571D3BD}">
      <dgm:prSet/>
      <dgm:spPr/>
      <dgm:t>
        <a:bodyPr/>
        <a:lstStyle/>
        <a:p>
          <a:endParaRPr lang="en-US" sz="3600" b="1" spc="300">
            <a:solidFill>
              <a:schemeClr val="tx1"/>
            </a:solidFill>
            <a:effectLst/>
          </a:endParaRPr>
        </a:p>
      </dgm:t>
    </dgm:pt>
    <dgm:pt modelId="{F132130C-4DD8-438A-ADB3-D1331A4FFF2F}" type="sibTrans" cxnId="{1DF6CF89-AB22-4E22-9ADD-D6F9C571D3BD}">
      <dgm:prSet/>
      <dgm:spPr/>
      <dgm:t>
        <a:bodyPr/>
        <a:lstStyle/>
        <a:p>
          <a:endParaRPr lang="en-US" sz="3600" b="1" spc="300">
            <a:solidFill>
              <a:schemeClr val="tx1"/>
            </a:solidFill>
            <a:effectLst/>
          </a:endParaRPr>
        </a:p>
      </dgm:t>
    </dgm:pt>
    <dgm:pt modelId="{14665AFD-4A30-4A17-BD86-B1D4AE31BB20}" type="pres">
      <dgm:prSet presAssocID="{9D752AE7-84A8-467D-9302-5A4E6AE47530}" presName="Name0" presStyleCnt="0">
        <dgm:presLayoutVars>
          <dgm:dir/>
          <dgm:resizeHandles val="exact"/>
        </dgm:presLayoutVars>
      </dgm:prSet>
      <dgm:spPr/>
    </dgm:pt>
    <dgm:pt modelId="{8C5AA083-889B-4004-A4A7-5BD487F5D200}" type="pres">
      <dgm:prSet presAssocID="{ACB9D43C-449B-46CD-85B0-725F4966305F}" presName="node" presStyleLbl="node1" presStyleIdx="0" presStyleCnt="5">
        <dgm:presLayoutVars>
          <dgm:bulletEnabled val="1"/>
        </dgm:presLayoutVars>
      </dgm:prSet>
      <dgm:spPr/>
    </dgm:pt>
    <dgm:pt modelId="{3B6697D6-1C69-4DDD-B490-FEC3536B7928}" type="pres">
      <dgm:prSet presAssocID="{DE4E8D53-F0B2-4F14-AAED-6B8F5062F3E6}" presName="sibTrans" presStyleLbl="sibTrans1D1" presStyleIdx="0" presStyleCnt="4"/>
      <dgm:spPr/>
    </dgm:pt>
    <dgm:pt modelId="{D500008C-0BFA-4961-817D-100E01F3C2DA}" type="pres">
      <dgm:prSet presAssocID="{DE4E8D53-F0B2-4F14-AAED-6B8F5062F3E6}" presName="connectorText" presStyleLbl="sibTrans1D1" presStyleIdx="0" presStyleCnt="4"/>
      <dgm:spPr/>
    </dgm:pt>
    <dgm:pt modelId="{2148E511-C2FA-4A3A-A9BB-026ABD363982}" type="pres">
      <dgm:prSet presAssocID="{050D3F73-8830-471C-AD10-017519CFAB8B}" presName="node" presStyleLbl="node1" presStyleIdx="1" presStyleCnt="5">
        <dgm:presLayoutVars>
          <dgm:bulletEnabled val="1"/>
        </dgm:presLayoutVars>
      </dgm:prSet>
      <dgm:spPr/>
    </dgm:pt>
    <dgm:pt modelId="{22D12E91-84E4-4143-811D-D63F6B36E551}" type="pres">
      <dgm:prSet presAssocID="{4C7C8BCC-701C-4435-9324-F48DFD4CE0C2}" presName="sibTrans" presStyleLbl="sibTrans1D1" presStyleIdx="1" presStyleCnt="4"/>
      <dgm:spPr/>
    </dgm:pt>
    <dgm:pt modelId="{B5DFC6F5-B516-401A-9D81-BA19A261296B}" type="pres">
      <dgm:prSet presAssocID="{4C7C8BCC-701C-4435-9324-F48DFD4CE0C2}" presName="connectorText" presStyleLbl="sibTrans1D1" presStyleIdx="1" presStyleCnt="4"/>
      <dgm:spPr/>
    </dgm:pt>
    <dgm:pt modelId="{86C0C869-4EBB-4F83-AC7C-B65155C1990E}" type="pres">
      <dgm:prSet presAssocID="{EBC09877-056D-4AFD-8A70-59D0D80E936E}" presName="node" presStyleLbl="node1" presStyleIdx="2" presStyleCnt="5">
        <dgm:presLayoutVars>
          <dgm:bulletEnabled val="1"/>
        </dgm:presLayoutVars>
      </dgm:prSet>
      <dgm:spPr/>
    </dgm:pt>
    <dgm:pt modelId="{BA60B2BD-0CA9-4978-ABB1-0D3C7EBFE7B9}" type="pres">
      <dgm:prSet presAssocID="{EFC37CFF-DC81-4BE0-99D8-4D16DF9D9C38}" presName="sibTrans" presStyleLbl="sibTrans1D1" presStyleIdx="2" presStyleCnt="4"/>
      <dgm:spPr/>
    </dgm:pt>
    <dgm:pt modelId="{9F9ADB19-F6CA-4F47-AD35-FD5A2DF9813C}" type="pres">
      <dgm:prSet presAssocID="{EFC37CFF-DC81-4BE0-99D8-4D16DF9D9C38}" presName="connectorText" presStyleLbl="sibTrans1D1" presStyleIdx="2" presStyleCnt="4"/>
      <dgm:spPr/>
    </dgm:pt>
    <dgm:pt modelId="{B88438F9-47E1-419A-8550-A484E722B063}" type="pres">
      <dgm:prSet presAssocID="{A0041491-194A-4992-A0FF-388FB0426FA3}" presName="node" presStyleLbl="node1" presStyleIdx="3" presStyleCnt="5">
        <dgm:presLayoutVars>
          <dgm:bulletEnabled val="1"/>
        </dgm:presLayoutVars>
      </dgm:prSet>
      <dgm:spPr/>
    </dgm:pt>
    <dgm:pt modelId="{A944B83C-401E-4F0C-8A0B-CEC8AF1F0D3B}" type="pres">
      <dgm:prSet presAssocID="{6DEC7AC1-C02E-401D-AAC0-5D9C59B9FB42}" presName="sibTrans" presStyleLbl="sibTrans1D1" presStyleIdx="3" presStyleCnt="4"/>
      <dgm:spPr/>
    </dgm:pt>
    <dgm:pt modelId="{754F321F-FB77-4335-8360-3B8D1CC0EC5C}" type="pres">
      <dgm:prSet presAssocID="{6DEC7AC1-C02E-401D-AAC0-5D9C59B9FB42}" presName="connectorText" presStyleLbl="sibTrans1D1" presStyleIdx="3" presStyleCnt="4"/>
      <dgm:spPr/>
    </dgm:pt>
    <dgm:pt modelId="{248FE6D1-DE0A-4F83-950B-74686CA5F3A0}" type="pres">
      <dgm:prSet presAssocID="{5B921B86-64DF-4794-AE9F-C4852D1923EA}" presName="node" presStyleLbl="node1" presStyleIdx="4" presStyleCnt="5" custScaleX="144175">
        <dgm:presLayoutVars>
          <dgm:bulletEnabled val="1"/>
        </dgm:presLayoutVars>
      </dgm:prSet>
      <dgm:spPr/>
    </dgm:pt>
  </dgm:ptLst>
  <dgm:cxnLst>
    <dgm:cxn modelId="{FFECD10C-4A98-4D70-9996-91046B8CEF1F}" type="presOf" srcId="{4C7C8BCC-701C-4435-9324-F48DFD4CE0C2}" destId="{22D12E91-84E4-4143-811D-D63F6B36E551}" srcOrd="0" destOrd="0" presId="urn:microsoft.com/office/officeart/2005/8/layout/bProcess3"/>
    <dgm:cxn modelId="{55856010-6679-46E9-A1A3-CFA8D801C502}" srcId="{9D752AE7-84A8-467D-9302-5A4E6AE47530}" destId="{ACB9D43C-449B-46CD-85B0-725F4966305F}" srcOrd="0" destOrd="0" parTransId="{7CFEE73F-8B83-4FB2-95CC-A5B49DDC1238}" sibTransId="{DE4E8D53-F0B2-4F14-AAED-6B8F5062F3E6}"/>
    <dgm:cxn modelId="{BCFE5C19-E7DB-4D03-8B8A-4E9905E0DD04}" type="presOf" srcId="{A0041491-194A-4992-A0FF-388FB0426FA3}" destId="{B88438F9-47E1-419A-8550-A484E722B063}" srcOrd="0" destOrd="0" presId="urn:microsoft.com/office/officeart/2005/8/layout/bProcess3"/>
    <dgm:cxn modelId="{FEAEAE29-F9AF-4349-B434-FF4F2461A704}" srcId="{9D752AE7-84A8-467D-9302-5A4E6AE47530}" destId="{A0041491-194A-4992-A0FF-388FB0426FA3}" srcOrd="3" destOrd="0" parTransId="{D7D31C35-2FFD-4068-AA9E-82099CEC3C7A}" sibTransId="{6DEC7AC1-C02E-401D-AAC0-5D9C59B9FB42}"/>
    <dgm:cxn modelId="{AC683E2A-B7C4-4F77-B09C-207EDD5D5F45}" type="presOf" srcId="{ACB9D43C-449B-46CD-85B0-725F4966305F}" destId="{8C5AA083-889B-4004-A4A7-5BD487F5D200}" srcOrd="0" destOrd="0" presId="urn:microsoft.com/office/officeart/2005/8/layout/bProcess3"/>
    <dgm:cxn modelId="{F86BE82C-8842-42E3-AE43-2132FE4CBF2E}" type="presOf" srcId="{6DEC7AC1-C02E-401D-AAC0-5D9C59B9FB42}" destId="{A944B83C-401E-4F0C-8A0B-CEC8AF1F0D3B}" srcOrd="0" destOrd="0" presId="urn:microsoft.com/office/officeart/2005/8/layout/bProcess3"/>
    <dgm:cxn modelId="{1885AD31-2CC6-4682-AB24-E9EBD73568E4}" type="presOf" srcId="{EBC09877-056D-4AFD-8A70-59D0D80E936E}" destId="{86C0C869-4EBB-4F83-AC7C-B65155C1990E}" srcOrd="0" destOrd="0" presId="urn:microsoft.com/office/officeart/2005/8/layout/bProcess3"/>
    <dgm:cxn modelId="{B81E6F34-03FA-42D6-B8CF-F89AA1AF5CBD}" srcId="{9D752AE7-84A8-467D-9302-5A4E6AE47530}" destId="{EBC09877-056D-4AFD-8A70-59D0D80E936E}" srcOrd="2" destOrd="0" parTransId="{E5E9DD7D-ABBB-44AA-87EC-0DB56FA252C2}" sibTransId="{EFC37CFF-DC81-4BE0-99D8-4D16DF9D9C38}"/>
    <dgm:cxn modelId="{8DEEB642-0182-40C1-8A4D-BFFFD5F648BE}" type="presOf" srcId="{DE4E8D53-F0B2-4F14-AAED-6B8F5062F3E6}" destId="{3B6697D6-1C69-4DDD-B490-FEC3536B7928}" srcOrd="0" destOrd="0" presId="urn:microsoft.com/office/officeart/2005/8/layout/bProcess3"/>
    <dgm:cxn modelId="{84B0EB4D-5B54-4FD9-B75C-003BF591C206}" type="presOf" srcId="{9D752AE7-84A8-467D-9302-5A4E6AE47530}" destId="{14665AFD-4A30-4A17-BD86-B1D4AE31BB20}" srcOrd="0" destOrd="0" presId="urn:microsoft.com/office/officeart/2005/8/layout/bProcess3"/>
    <dgm:cxn modelId="{90F2CF50-3852-40EB-BA3E-F00A4729546A}" srcId="{9D752AE7-84A8-467D-9302-5A4E6AE47530}" destId="{050D3F73-8830-471C-AD10-017519CFAB8B}" srcOrd="1" destOrd="0" parTransId="{74A427B5-AAFD-42C9-8193-83583E67FA26}" sibTransId="{4C7C8BCC-701C-4435-9324-F48DFD4CE0C2}"/>
    <dgm:cxn modelId="{71AA1B5F-6A68-4278-B172-DE2A62D4E466}" type="presOf" srcId="{EFC37CFF-DC81-4BE0-99D8-4D16DF9D9C38}" destId="{9F9ADB19-F6CA-4F47-AD35-FD5A2DF9813C}" srcOrd="1" destOrd="0" presId="urn:microsoft.com/office/officeart/2005/8/layout/bProcess3"/>
    <dgm:cxn modelId="{F0898C68-5A52-4235-B1DE-49C55F2F5E0C}" type="presOf" srcId="{DE4E8D53-F0B2-4F14-AAED-6B8F5062F3E6}" destId="{D500008C-0BFA-4961-817D-100E01F3C2DA}" srcOrd="1" destOrd="0" presId="urn:microsoft.com/office/officeart/2005/8/layout/bProcess3"/>
    <dgm:cxn modelId="{3D29B86C-E082-4F67-A1E2-1C02FE7647C0}" type="presOf" srcId="{4C7C8BCC-701C-4435-9324-F48DFD4CE0C2}" destId="{B5DFC6F5-B516-401A-9D81-BA19A261296B}" srcOrd="1" destOrd="0" presId="urn:microsoft.com/office/officeart/2005/8/layout/bProcess3"/>
    <dgm:cxn modelId="{1DF6CF89-AB22-4E22-9ADD-D6F9C571D3BD}" srcId="{9D752AE7-84A8-467D-9302-5A4E6AE47530}" destId="{5B921B86-64DF-4794-AE9F-C4852D1923EA}" srcOrd="4" destOrd="0" parTransId="{8188DA22-4CEA-4F71-A2DE-F1D95A08E9C0}" sibTransId="{F132130C-4DD8-438A-ADB3-D1331A4FFF2F}"/>
    <dgm:cxn modelId="{9E5EE4AA-D411-45BC-BEA4-445C1EB59F97}" type="presOf" srcId="{EFC37CFF-DC81-4BE0-99D8-4D16DF9D9C38}" destId="{BA60B2BD-0CA9-4978-ABB1-0D3C7EBFE7B9}" srcOrd="0" destOrd="0" presId="urn:microsoft.com/office/officeart/2005/8/layout/bProcess3"/>
    <dgm:cxn modelId="{C8A246B2-8F5E-4BF0-A0D0-BF82B0CA5F28}" type="presOf" srcId="{050D3F73-8830-471C-AD10-017519CFAB8B}" destId="{2148E511-C2FA-4A3A-A9BB-026ABD363982}" srcOrd="0" destOrd="0" presId="urn:microsoft.com/office/officeart/2005/8/layout/bProcess3"/>
    <dgm:cxn modelId="{8A606AC9-3CD7-4374-B32A-4BC9BDBBD85B}" type="presOf" srcId="{6DEC7AC1-C02E-401D-AAC0-5D9C59B9FB42}" destId="{754F321F-FB77-4335-8360-3B8D1CC0EC5C}" srcOrd="1" destOrd="0" presId="urn:microsoft.com/office/officeart/2005/8/layout/bProcess3"/>
    <dgm:cxn modelId="{DF04F6DF-4D97-416D-9F34-A7F8BC9CD9F6}" type="presOf" srcId="{5B921B86-64DF-4794-AE9F-C4852D1923EA}" destId="{248FE6D1-DE0A-4F83-950B-74686CA5F3A0}" srcOrd="0" destOrd="0" presId="urn:microsoft.com/office/officeart/2005/8/layout/bProcess3"/>
    <dgm:cxn modelId="{997C1002-EC42-40A4-BD68-7355A217355A}" type="presParOf" srcId="{14665AFD-4A30-4A17-BD86-B1D4AE31BB20}" destId="{8C5AA083-889B-4004-A4A7-5BD487F5D200}" srcOrd="0" destOrd="0" presId="urn:microsoft.com/office/officeart/2005/8/layout/bProcess3"/>
    <dgm:cxn modelId="{CAC55755-E9CD-4E20-9061-016E1A10DEBB}" type="presParOf" srcId="{14665AFD-4A30-4A17-BD86-B1D4AE31BB20}" destId="{3B6697D6-1C69-4DDD-B490-FEC3536B7928}" srcOrd="1" destOrd="0" presId="urn:microsoft.com/office/officeart/2005/8/layout/bProcess3"/>
    <dgm:cxn modelId="{BB76C4D9-82F5-4012-BC67-64E15822700B}" type="presParOf" srcId="{3B6697D6-1C69-4DDD-B490-FEC3536B7928}" destId="{D500008C-0BFA-4961-817D-100E01F3C2DA}" srcOrd="0" destOrd="0" presId="urn:microsoft.com/office/officeart/2005/8/layout/bProcess3"/>
    <dgm:cxn modelId="{65DBC539-58B1-489E-BF38-D7A732C5E5F4}" type="presParOf" srcId="{14665AFD-4A30-4A17-BD86-B1D4AE31BB20}" destId="{2148E511-C2FA-4A3A-A9BB-026ABD363982}" srcOrd="2" destOrd="0" presId="urn:microsoft.com/office/officeart/2005/8/layout/bProcess3"/>
    <dgm:cxn modelId="{EA7AC639-B834-4CDB-9C49-040719D33B00}" type="presParOf" srcId="{14665AFD-4A30-4A17-BD86-B1D4AE31BB20}" destId="{22D12E91-84E4-4143-811D-D63F6B36E551}" srcOrd="3" destOrd="0" presId="urn:microsoft.com/office/officeart/2005/8/layout/bProcess3"/>
    <dgm:cxn modelId="{668B9B21-FF84-49B9-9295-7758EF80A0B4}" type="presParOf" srcId="{22D12E91-84E4-4143-811D-D63F6B36E551}" destId="{B5DFC6F5-B516-401A-9D81-BA19A261296B}" srcOrd="0" destOrd="0" presId="urn:microsoft.com/office/officeart/2005/8/layout/bProcess3"/>
    <dgm:cxn modelId="{EFE70633-73C9-4DA5-9230-98BCDC3DD48E}" type="presParOf" srcId="{14665AFD-4A30-4A17-BD86-B1D4AE31BB20}" destId="{86C0C869-4EBB-4F83-AC7C-B65155C1990E}" srcOrd="4" destOrd="0" presId="urn:microsoft.com/office/officeart/2005/8/layout/bProcess3"/>
    <dgm:cxn modelId="{D9D1084F-B7D1-47EA-9EB7-553C9DBF403A}" type="presParOf" srcId="{14665AFD-4A30-4A17-BD86-B1D4AE31BB20}" destId="{BA60B2BD-0CA9-4978-ABB1-0D3C7EBFE7B9}" srcOrd="5" destOrd="0" presId="urn:microsoft.com/office/officeart/2005/8/layout/bProcess3"/>
    <dgm:cxn modelId="{06CA2CDE-2B36-45CB-8313-9F1E04E7D7D1}" type="presParOf" srcId="{BA60B2BD-0CA9-4978-ABB1-0D3C7EBFE7B9}" destId="{9F9ADB19-F6CA-4F47-AD35-FD5A2DF9813C}" srcOrd="0" destOrd="0" presId="urn:microsoft.com/office/officeart/2005/8/layout/bProcess3"/>
    <dgm:cxn modelId="{B4599F82-3DDE-4B6A-8DC0-E371EA8FB670}" type="presParOf" srcId="{14665AFD-4A30-4A17-BD86-B1D4AE31BB20}" destId="{B88438F9-47E1-419A-8550-A484E722B063}" srcOrd="6" destOrd="0" presId="urn:microsoft.com/office/officeart/2005/8/layout/bProcess3"/>
    <dgm:cxn modelId="{B4D3E75B-9CB4-415D-B9A7-AAD7C33E2AE6}" type="presParOf" srcId="{14665AFD-4A30-4A17-BD86-B1D4AE31BB20}" destId="{A944B83C-401E-4F0C-8A0B-CEC8AF1F0D3B}" srcOrd="7" destOrd="0" presId="urn:microsoft.com/office/officeart/2005/8/layout/bProcess3"/>
    <dgm:cxn modelId="{87710020-B966-45AB-A999-429657E835FF}" type="presParOf" srcId="{A944B83C-401E-4F0C-8A0B-CEC8AF1F0D3B}" destId="{754F321F-FB77-4335-8360-3B8D1CC0EC5C}" srcOrd="0" destOrd="0" presId="urn:microsoft.com/office/officeart/2005/8/layout/bProcess3"/>
    <dgm:cxn modelId="{4B0B9C3C-6182-4C59-B277-97190F09C735}" type="presParOf" srcId="{14665AFD-4A30-4A17-BD86-B1D4AE31BB20}" destId="{248FE6D1-DE0A-4F83-950B-74686CA5F3A0}" srcOrd="8" destOrd="0" presId="urn:microsoft.com/office/officeart/2005/8/layout/bProcess3"/>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196372-E245-FE46-8915-8A6953C639D0}">
      <dsp:nvSpPr>
        <dsp:cNvPr id="0" name=""/>
        <dsp:cNvSpPr/>
      </dsp:nvSpPr>
      <dsp:spPr>
        <a:xfrm rot="16200000">
          <a:off x="635" y="514081"/>
          <a:ext cx="4390504" cy="4390504"/>
        </a:xfrm>
        <a:prstGeom prst="downArrow">
          <a:avLst>
            <a:gd name="adj1" fmla="val 50000"/>
            <a:gd name="adj2" fmla="val 35000"/>
          </a:avLst>
        </a:prstGeom>
        <a:gradFill rotWithShape="0">
          <a:gsLst>
            <a:gs pos="0">
              <a:schemeClr val="accent5">
                <a:hueOff val="0"/>
                <a:satOff val="0"/>
                <a:lumOff val="0"/>
                <a:alphaOff val="0"/>
                <a:tint val="100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0000"/>
                <a:satMod val="120000"/>
                <a:lumMod val="99000"/>
              </a:schemeClr>
            </a:gs>
          </a:gsLst>
          <a:path path="circle">
            <a:fillToRect l="100000" t="100000" r="100000" b="100000"/>
          </a:path>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OCCUPATION</a:t>
          </a:r>
        </a:p>
      </dsp:txBody>
      <dsp:txXfrm rot="5400000">
        <a:off x="635" y="1611707"/>
        <a:ext cx="3622166" cy="2195252"/>
      </dsp:txXfrm>
    </dsp:sp>
    <dsp:sp modelId="{C7A4EDFD-8D40-7743-9F2B-B15CE16696C4}">
      <dsp:nvSpPr>
        <dsp:cNvPr id="0" name=""/>
        <dsp:cNvSpPr/>
      </dsp:nvSpPr>
      <dsp:spPr>
        <a:xfrm rot="5400000">
          <a:off x="4654889" y="514081"/>
          <a:ext cx="4390504" cy="4390504"/>
        </a:xfrm>
        <a:prstGeom prst="downArrow">
          <a:avLst>
            <a:gd name="adj1" fmla="val 50000"/>
            <a:gd name="adj2" fmla="val 35000"/>
          </a:avLst>
        </a:prstGeom>
        <a:gradFill rotWithShape="0">
          <a:gsLst>
            <a:gs pos="0">
              <a:schemeClr val="accent5">
                <a:hueOff val="17808168"/>
                <a:satOff val="-49075"/>
                <a:lumOff val="-7256"/>
                <a:alphaOff val="0"/>
                <a:tint val="100000"/>
                <a:satMod val="103000"/>
                <a:lumMod val="102000"/>
              </a:schemeClr>
            </a:gs>
            <a:gs pos="50000">
              <a:schemeClr val="accent5">
                <a:hueOff val="17808168"/>
                <a:satOff val="-49075"/>
                <a:lumOff val="-7256"/>
                <a:alphaOff val="0"/>
                <a:shade val="100000"/>
                <a:satMod val="110000"/>
                <a:lumMod val="100000"/>
              </a:schemeClr>
            </a:gs>
            <a:gs pos="100000">
              <a:schemeClr val="accent5">
                <a:hueOff val="17808168"/>
                <a:satOff val="-49075"/>
                <a:lumOff val="-7256"/>
                <a:alphaOff val="0"/>
                <a:shade val="70000"/>
                <a:satMod val="120000"/>
                <a:lumMod val="99000"/>
              </a:schemeClr>
            </a:gs>
          </a:gsLst>
          <a:path path="circle">
            <a:fillToRect l="100000" t="100000" r="100000" b="100000"/>
          </a:path>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PROFESSION</a:t>
          </a:r>
        </a:p>
      </dsp:txBody>
      <dsp:txXfrm rot="-5400000">
        <a:off x="5423227" y="1611707"/>
        <a:ext cx="3622166" cy="21952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697D6-1C69-4DDD-B490-FEC3536B7928}">
      <dsp:nvSpPr>
        <dsp:cNvPr id="0" name=""/>
        <dsp:cNvSpPr/>
      </dsp:nvSpPr>
      <dsp:spPr>
        <a:xfrm>
          <a:off x="3528351" y="1924612"/>
          <a:ext cx="777818" cy="91440"/>
        </a:xfrm>
        <a:custGeom>
          <a:avLst/>
          <a:gdLst/>
          <a:ahLst/>
          <a:cxnLst/>
          <a:rect l="0" t="0" r="0" b="0"/>
          <a:pathLst>
            <a:path>
              <a:moveTo>
                <a:pt x="0" y="45720"/>
              </a:moveTo>
              <a:lnTo>
                <a:pt x="777818" y="45720"/>
              </a:lnTo>
            </a:path>
          </a:pathLst>
        </a:custGeom>
        <a:noFill/>
        <a:ln w="6350" cap="flat" cmpd="sng" algn="in">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b="1" kern="1200" spc="300">
            <a:solidFill>
              <a:schemeClr val="tx1"/>
            </a:solidFill>
            <a:effectLst/>
          </a:endParaRPr>
        </a:p>
      </dsp:txBody>
      <dsp:txXfrm>
        <a:off x="3897050" y="1966286"/>
        <a:ext cx="40420" cy="8092"/>
      </dsp:txXfrm>
    </dsp:sp>
    <dsp:sp modelId="{8C5AA083-889B-4004-A4A7-5BD487F5D200}">
      <dsp:nvSpPr>
        <dsp:cNvPr id="0" name=""/>
        <dsp:cNvSpPr/>
      </dsp:nvSpPr>
      <dsp:spPr>
        <a:xfrm>
          <a:off x="15290" y="915874"/>
          <a:ext cx="3514861" cy="2108916"/>
        </a:xfrm>
        <a:prstGeom prst="rect">
          <a:avLst/>
        </a:prstGeom>
        <a:solidFill>
          <a:schemeClr val="accent6">
            <a:lumMod val="40000"/>
            <a:lumOff val="60000"/>
          </a:schemeClr>
        </a:solidFill>
        <a:ln>
          <a:solidFill>
            <a:schemeClr val="tx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US" sz="3600" b="1" kern="1200" spc="300">
              <a:effectLst/>
              <a:latin typeface="Abadi MT Condensed Light" charset="0"/>
              <a:ea typeface="Abadi MT Condensed Light" charset="0"/>
              <a:cs typeface="Abadi MT Condensed Light" charset="0"/>
            </a:rPr>
            <a:t>Propositions/ assumptions/ concepts</a:t>
          </a:r>
          <a:endParaRPr lang="en-US" sz="3600" b="1" kern="1200" spc="300" dirty="0">
            <a:effectLst/>
            <a:latin typeface="Abadi MT Condensed Light" charset="0"/>
            <a:ea typeface="Abadi MT Condensed Light" charset="0"/>
            <a:cs typeface="Abadi MT Condensed Light" charset="0"/>
          </a:endParaRPr>
        </a:p>
      </dsp:txBody>
      <dsp:txXfrm>
        <a:off x="15290" y="915874"/>
        <a:ext cx="3514861" cy="2108916"/>
      </dsp:txXfrm>
    </dsp:sp>
    <dsp:sp modelId="{22D12E91-84E4-4143-811D-D63F6B36E551}">
      <dsp:nvSpPr>
        <dsp:cNvPr id="0" name=""/>
        <dsp:cNvSpPr/>
      </dsp:nvSpPr>
      <dsp:spPr>
        <a:xfrm>
          <a:off x="7851630" y="1924612"/>
          <a:ext cx="777818" cy="91440"/>
        </a:xfrm>
        <a:custGeom>
          <a:avLst/>
          <a:gdLst/>
          <a:ahLst/>
          <a:cxnLst/>
          <a:rect l="0" t="0" r="0" b="0"/>
          <a:pathLst>
            <a:path>
              <a:moveTo>
                <a:pt x="0" y="45720"/>
              </a:moveTo>
              <a:lnTo>
                <a:pt x="777818" y="45720"/>
              </a:lnTo>
            </a:path>
          </a:pathLst>
        </a:custGeom>
        <a:noFill/>
        <a:ln w="6350" cap="flat" cmpd="sng" algn="in">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b="1" kern="1200" spc="300">
            <a:solidFill>
              <a:schemeClr val="tx1"/>
            </a:solidFill>
            <a:effectLst/>
          </a:endParaRPr>
        </a:p>
      </dsp:txBody>
      <dsp:txXfrm>
        <a:off x="8220329" y="1966286"/>
        <a:ext cx="40420" cy="8092"/>
      </dsp:txXfrm>
    </dsp:sp>
    <dsp:sp modelId="{2148E511-C2FA-4A3A-A9BB-026ABD363982}">
      <dsp:nvSpPr>
        <dsp:cNvPr id="0" name=""/>
        <dsp:cNvSpPr/>
      </dsp:nvSpPr>
      <dsp:spPr>
        <a:xfrm>
          <a:off x="4338569" y="915874"/>
          <a:ext cx="3514861" cy="2108916"/>
        </a:xfrm>
        <a:prstGeom prst="rect">
          <a:avLst/>
        </a:prstGeom>
        <a:solidFill>
          <a:schemeClr val="accent4">
            <a:lumMod val="40000"/>
            <a:lumOff val="60000"/>
          </a:schemeClr>
        </a:solidFill>
        <a:ln>
          <a:solidFill>
            <a:schemeClr val="tx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n-US" sz="3600" b="1" kern="1200" spc="300" dirty="0">
              <a:effectLst/>
              <a:latin typeface="Abadi MT Condensed Light" charset="0"/>
              <a:ea typeface="Abadi MT Condensed Light" charset="0"/>
              <a:cs typeface="Abadi MT Condensed Light" charset="0"/>
            </a:rPr>
            <a:t>That are </a:t>
          </a:r>
          <a:r>
            <a:rPr lang="en-US" sz="3400" b="1" kern="1200" spc="300" dirty="0">
              <a:effectLst/>
              <a:latin typeface="Abadi MT Condensed Light" charset="0"/>
              <a:ea typeface="Abadi MT Condensed Light" charset="0"/>
              <a:cs typeface="Abadi MT Condensed Light" charset="0"/>
            </a:rPr>
            <a:t>SYSTEMATICALLY</a:t>
          </a:r>
          <a:r>
            <a:rPr lang="en-US" sz="3200" b="1" kern="1200" spc="300" dirty="0">
              <a:effectLst/>
              <a:latin typeface="Abadi MT Condensed Light" charset="0"/>
              <a:ea typeface="Abadi MT Condensed Light" charset="0"/>
              <a:cs typeface="Abadi MT Condensed Light" charset="0"/>
            </a:rPr>
            <a:t> </a:t>
          </a:r>
          <a:r>
            <a:rPr lang="en-US" sz="3600" b="1" kern="1200" spc="300" dirty="0">
              <a:effectLst/>
              <a:latin typeface="Abadi MT Condensed Light" charset="0"/>
              <a:ea typeface="Abadi MT Condensed Light" charset="0"/>
              <a:cs typeface="Abadi MT Condensed Light" charset="0"/>
            </a:rPr>
            <a:t>organized</a:t>
          </a:r>
        </a:p>
      </dsp:txBody>
      <dsp:txXfrm>
        <a:off x="4338569" y="915874"/>
        <a:ext cx="3514861" cy="2108916"/>
      </dsp:txXfrm>
    </dsp:sp>
    <dsp:sp modelId="{BA60B2BD-0CA9-4978-ABB1-0D3C7EBFE7B9}">
      <dsp:nvSpPr>
        <dsp:cNvPr id="0" name=""/>
        <dsp:cNvSpPr/>
      </dsp:nvSpPr>
      <dsp:spPr>
        <a:xfrm>
          <a:off x="1772720" y="3022990"/>
          <a:ext cx="8646558" cy="777818"/>
        </a:xfrm>
        <a:custGeom>
          <a:avLst/>
          <a:gdLst/>
          <a:ahLst/>
          <a:cxnLst/>
          <a:rect l="0" t="0" r="0" b="0"/>
          <a:pathLst>
            <a:path>
              <a:moveTo>
                <a:pt x="8646558" y="0"/>
              </a:moveTo>
              <a:lnTo>
                <a:pt x="8646558" y="406009"/>
              </a:lnTo>
              <a:lnTo>
                <a:pt x="0" y="406009"/>
              </a:lnTo>
              <a:lnTo>
                <a:pt x="0" y="777818"/>
              </a:lnTo>
            </a:path>
          </a:pathLst>
        </a:custGeom>
        <a:noFill/>
        <a:ln w="6350" cap="flat" cmpd="sng" algn="in">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b="1" kern="1200" spc="300">
            <a:solidFill>
              <a:schemeClr val="tx1"/>
            </a:solidFill>
            <a:effectLst/>
          </a:endParaRPr>
        </a:p>
      </dsp:txBody>
      <dsp:txXfrm>
        <a:off x="5878893" y="3407853"/>
        <a:ext cx="434213" cy="8092"/>
      </dsp:txXfrm>
    </dsp:sp>
    <dsp:sp modelId="{86C0C869-4EBB-4F83-AC7C-B65155C1990E}">
      <dsp:nvSpPr>
        <dsp:cNvPr id="0" name=""/>
        <dsp:cNvSpPr/>
      </dsp:nvSpPr>
      <dsp:spPr>
        <a:xfrm>
          <a:off x="8661848" y="915874"/>
          <a:ext cx="3514861" cy="2108916"/>
        </a:xfrm>
        <a:prstGeom prst="rect">
          <a:avLst/>
        </a:prstGeom>
        <a:solidFill>
          <a:srgbClr val="FFFF00"/>
        </a:solidFill>
        <a:ln w="76200">
          <a:solidFill>
            <a:schemeClr val="tx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26720" tIns="426720" rIns="426720" bIns="426720" numCol="1" spcCol="1270" anchor="ctr" anchorCtr="0">
          <a:noAutofit/>
        </a:bodyPr>
        <a:lstStyle/>
        <a:p>
          <a:pPr marL="0" lvl="0" indent="0" algn="ctr" defTabSz="2667000">
            <a:lnSpc>
              <a:spcPct val="90000"/>
            </a:lnSpc>
            <a:spcBef>
              <a:spcPct val="0"/>
            </a:spcBef>
            <a:spcAft>
              <a:spcPct val="35000"/>
            </a:spcAft>
            <a:buNone/>
          </a:pPr>
          <a:r>
            <a:rPr lang="en-US" sz="6000" b="1" kern="1200" spc="300" dirty="0">
              <a:effectLst/>
              <a:latin typeface="Abadi MT Condensed Extra Bold" charset="0"/>
              <a:ea typeface="Abadi MT Condensed Extra Bold" charset="0"/>
              <a:cs typeface="Abadi MT Condensed Extra Bold" charset="0"/>
            </a:rPr>
            <a:t>THEORY</a:t>
          </a:r>
          <a:endParaRPr lang="en-US" sz="4400" b="1" kern="1200" spc="300" dirty="0">
            <a:effectLst/>
            <a:latin typeface="Abadi MT Condensed Extra Bold" charset="0"/>
            <a:ea typeface="Abadi MT Condensed Extra Bold" charset="0"/>
            <a:cs typeface="Abadi MT Condensed Extra Bold" charset="0"/>
          </a:endParaRPr>
        </a:p>
      </dsp:txBody>
      <dsp:txXfrm>
        <a:off x="8661848" y="915874"/>
        <a:ext cx="3514861" cy="2108916"/>
      </dsp:txXfrm>
    </dsp:sp>
    <dsp:sp modelId="{A944B83C-401E-4F0C-8A0B-CEC8AF1F0D3B}">
      <dsp:nvSpPr>
        <dsp:cNvPr id="0" name=""/>
        <dsp:cNvSpPr/>
      </dsp:nvSpPr>
      <dsp:spPr>
        <a:xfrm>
          <a:off x="3528351" y="4841947"/>
          <a:ext cx="777818" cy="91440"/>
        </a:xfrm>
        <a:custGeom>
          <a:avLst/>
          <a:gdLst/>
          <a:ahLst/>
          <a:cxnLst/>
          <a:rect l="0" t="0" r="0" b="0"/>
          <a:pathLst>
            <a:path>
              <a:moveTo>
                <a:pt x="0" y="45720"/>
              </a:moveTo>
              <a:lnTo>
                <a:pt x="777818" y="45720"/>
              </a:lnTo>
            </a:path>
          </a:pathLst>
        </a:custGeom>
        <a:noFill/>
        <a:ln w="6350" cap="flat" cmpd="sng" algn="in">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US" sz="1000" b="1" kern="1200" spc="300">
            <a:solidFill>
              <a:schemeClr val="tx1"/>
            </a:solidFill>
            <a:effectLst/>
          </a:endParaRPr>
        </a:p>
      </dsp:txBody>
      <dsp:txXfrm>
        <a:off x="3897050" y="4883621"/>
        <a:ext cx="40420" cy="8092"/>
      </dsp:txXfrm>
    </dsp:sp>
    <dsp:sp modelId="{B88438F9-47E1-419A-8550-A484E722B063}">
      <dsp:nvSpPr>
        <dsp:cNvPr id="0" name=""/>
        <dsp:cNvSpPr/>
      </dsp:nvSpPr>
      <dsp:spPr>
        <a:xfrm>
          <a:off x="15290" y="3833209"/>
          <a:ext cx="3514861" cy="2108916"/>
        </a:xfrm>
        <a:prstGeom prst="rect">
          <a:avLst/>
        </a:prstGeom>
        <a:solidFill>
          <a:schemeClr val="accent3">
            <a:lumMod val="40000"/>
            <a:lumOff val="60000"/>
          </a:schemeClr>
        </a:solidFill>
        <a:ln>
          <a:solidFill>
            <a:schemeClr val="tx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n-US" sz="4800" b="1" kern="1200" spc="300">
              <a:effectLst/>
              <a:latin typeface="Abadi MT Condensed Light" charset="0"/>
              <a:ea typeface="Abadi MT Condensed Light" charset="0"/>
              <a:cs typeface="Abadi MT Condensed Light" charset="0"/>
            </a:rPr>
            <a:t>In order to VIEW</a:t>
          </a:r>
          <a:endParaRPr lang="en-US" sz="4800" b="1" kern="1200" spc="300" dirty="0">
            <a:effectLst/>
            <a:latin typeface="Abadi MT Condensed Light" charset="0"/>
            <a:ea typeface="Abadi MT Condensed Light" charset="0"/>
            <a:cs typeface="Abadi MT Condensed Light" charset="0"/>
          </a:endParaRPr>
        </a:p>
      </dsp:txBody>
      <dsp:txXfrm>
        <a:off x="15290" y="3833209"/>
        <a:ext cx="3514861" cy="2108916"/>
      </dsp:txXfrm>
    </dsp:sp>
    <dsp:sp modelId="{248FE6D1-DE0A-4F83-950B-74686CA5F3A0}">
      <dsp:nvSpPr>
        <dsp:cNvPr id="0" name=""/>
        <dsp:cNvSpPr/>
      </dsp:nvSpPr>
      <dsp:spPr>
        <a:xfrm>
          <a:off x="4338569" y="3833209"/>
          <a:ext cx="5067550" cy="2108916"/>
        </a:xfrm>
        <a:prstGeom prst="rect">
          <a:avLst/>
        </a:prstGeom>
        <a:solidFill>
          <a:srgbClr val="FFFF00"/>
        </a:solidFill>
        <a:ln w="76200">
          <a:solidFill>
            <a:schemeClr val="tx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26720" tIns="426720" rIns="426720" bIns="426720" numCol="1" spcCol="1270" anchor="ctr" anchorCtr="0">
          <a:noAutofit/>
        </a:bodyPr>
        <a:lstStyle/>
        <a:p>
          <a:pPr marL="0" lvl="0" indent="0" algn="ctr" defTabSz="2667000">
            <a:lnSpc>
              <a:spcPct val="90000"/>
            </a:lnSpc>
            <a:spcBef>
              <a:spcPct val="0"/>
            </a:spcBef>
            <a:spcAft>
              <a:spcPct val="35000"/>
            </a:spcAft>
            <a:buNone/>
          </a:pPr>
          <a:r>
            <a:rPr lang="en-US" sz="6000" b="1" kern="1200" spc="300" dirty="0">
              <a:effectLst/>
              <a:latin typeface="Abadi MT Condensed Extra Bold" charset="0"/>
              <a:ea typeface="Abadi MT Condensed Extra Bold" charset="0"/>
              <a:cs typeface="Abadi MT Condensed Extra Bold" charset="0"/>
            </a:rPr>
            <a:t>PHENOMENA</a:t>
          </a:r>
          <a:endParaRPr lang="en-US" sz="6600" b="1" kern="1200" spc="300" dirty="0">
            <a:effectLst/>
            <a:latin typeface="Abadi MT Condensed Extra Bold" charset="0"/>
            <a:ea typeface="Abadi MT Condensed Extra Bold" charset="0"/>
            <a:cs typeface="Abadi MT Condensed Extra Bold" charset="0"/>
          </a:endParaRPr>
        </a:p>
      </dsp:txBody>
      <dsp:txXfrm>
        <a:off x="4338569" y="3833209"/>
        <a:ext cx="5067550" cy="2108916"/>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A0C4F39-274E-474B-951D-4EF842B6D3E2}" type="datetimeFigureOut">
              <a:rPr lang="en-US" smtClean="0"/>
              <a:t>3/26/22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43D30E2-05A2-47EB-8FBD-42D143891F07}" type="slidenum">
              <a:rPr lang="en-US" smtClean="0"/>
              <a:t>‹#›</a:t>
            </a:fld>
            <a:endParaRPr lang="en-US" dirty="0"/>
          </a:p>
        </p:txBody>
      </p:sp>
    </p:spTree>
    <p:extLst>
      <p:ext uri="{BB962C8B-B14F-4D97-AF65-F5344CB8AC3E}">
        <p14:creationId xmlns:p14="http://schemas.microsoft.com/office/powerpoint/2010/main" val="2841684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44BD91-9045-4FDD-B60E-D3C4965E6380}" type="datetimeFigureOut">
              <a:rPr lang="en-US" smtClean="0"/>
              <a:t>3/26/22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6BC6E7-BC75-4E45-80F6-3B292C9D1458}" type="slidenum">
              <a:rPr lang="en-US" smtClean="0"/>
              <a:t>‹#›</a:t>
            </a:fld>
            <a:endParaRPr lang="en-US" dirty="0"/>
          </a:p>
        </p:txBody>
      </p:sp>
    </p:spTree>
    <p:extLst>
      <p:ext uri="{BB962C8B-B14F-4D97-AF65-F5344CB8AC3E}">
        <p14:creationId xmlns:p14="http://schemas.microsoft.com/office/powerpoint/2010/main" val="65740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149">
              <a:defRPr sz="5200" u="sng">
                <a:solidFill>
                  <a:schemeClr val="tx1"/>
                </a:solidFill>
                <a:latin typeface="Arial" charset="0"/>
              </a:defRPr>
            </a:lvl1pPr>
            <a:lvl2pPr marL="716204" indent="-275463" defTabSz="915149">
              <a:defRPr sz="5200" u="sng">
                <a:solidFill>
                  <a:schemeClr val="tx1"/>
                </a:solidFill>
                <a:latin typeface="Arial" charset="0"/>
              </a:defRPr>
            </a:lvl2pPr>
            <a:lvl3pPr marL="1101852" indent="-220370" defTabSz="915149">
              <a:defRPr sz="5200" u="sng">
                <a:solidFill>
                  <a:schemeClr val="tx1"/>
                </a:solidFill>
                <a:latin typeface="Arial" charset="0"/>
              </a:defRPr>
            </a:lvl3pPr>
            <a:lvl4pPr marL="1542593" indent="-220370" defTabSz="915149">
              <a:defRPr sz="5200" u="sng">
                <a:solidFill>
                  <a:schemeClr val="tx1"/>
                </a:solidFill>
                <a:latin typeface="Arial" charset="0"/>
              </a:defRPr>
            </a:lvl4pPr>
            <a:lvl5pPr marL="1983334" indent="-220370" defTabSz="915149">
              <a:defRPr sz="5200" u="sng">
                <a:solidFill>
                  <a:schemeClr val="tx1"/>
                </a:solidFill>
                <a:latin typeface="Arial" charset="0"/>
              </a:defRPr>
            </a:lvl5pPr>
            <a:lvl6pPr marL="2424074" indent="-220370" defTabSz="915149" eaLnBrk="0" fontAlgn="base" hangingPunct="0">
              <a:spcBef>
                <a:spcPct val="0"/>
              </a:spcBef>
              <a:spcAft>
                <a:spcPct val="0"/>
              </a:spcAft>
              <a:defRPr sz="5200" u="sng">
                <a:solidFill>
                  <a:schemeClr val="tx1"/>
                </a:solidFill>
                <a:latin typeface="Arial" charset="0"/>
              </a:defRPr>
            </a:lvl6pPr>
            <a:lvl7pPr marL="2864815" indent="-220370" defTabSz="915149" eaLnBrk="0" fontAlgn="base" hangingPunct="0">
              <a:spcBef>
                <a:spcPct val="0"/>
              </a:spcBef>
              <a:spcAft>
                <a:spcPct val="0"/>
              </a:spcAft>
              <a:defRPr sz="5200" u="sng">
                <a:solidFill>
                  <a:schemeClr val="tx1"/>
                </a:solidFill>
                <a:latin typeface="Arial" charset="0"/>
              </a:defRPr>
            </a:lvl7pPr>
            <a:lvl8pPr marL="3305556" indent="-220370" defTabSz="915149" eaLnBrk="0" fontAlgn="base" hangingPunct="0">
              <a:spcBef>
                <a:spcPct val="0"/>
              </a:spcBef>
              <a:spcAft>
                <a:spcPct val="0"/>
              </a:spcAft>
              <a:defRPr sz="5200" u="sng">
                <a:solidFill>
                  <a:schemeClr val="tx1"/>
                </a:solidFill>
                <a:latin typeface="Arial" charset="0"/>
              </a:defRPr>
            </a:lvl8pPr>
            <a:lvl9pPr marL="3746297" indent="-220370" defTabSz="915149" eaLnBrk="0" fontAlgn="base" hangingPunct="0">
              <a:spcBef>
                <a:spcPct val="0"/>
              </a:spcBef>
              <a:spcAft>
                <a:spcPct val="0"/>
              </a:spcAft>
              <a:defRPr sz="5200" u="sng">
                <a:solidFill>
                  <a:schemeClr val="tx1"/>
                </a:solidFill>
                <a:latin typeface="Arial" charset="0"/>
              </a:defRPr>
            </a:lvl9pPr>
          </a:lstStyle>
          <a:p>
            <a:fld id="{35A2C49B-C484-48D9-8B50-F98DF8793D38}" type="slidenum">
              <a:rPr lang="en-US" altLang="en-US" sz="1300">
                <a:latin typeface="Times New Roman" pitchFamily="18" charset="0"/>
              </a:rPr>
              <a:pPr/>
              <a:t>1</a:t>
            </a:fld>
            <a:endParaRPr lang="en-US" altLang="en-US" sz="1300">
              <a:latin typeface="Times New Roman" pitchFamily="18" charset="0"/>
            </a:endParaRPr>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eaLnBrk="1" hangingPunct="1"/>
            <a:r>
              <a:rPr lang="en-US" altLang="en-US" dirty="0"/>
              <a:t>Greet </a:t>
            </a:r>
          </a:p>
          <a:p>
            <a:pPr eaLnBrk="1" hangingPunct="1"/>
            <a:r>
              <a:rPr lang="en-US" altLang="en-US" dirty="0"/>
              <a:t>Where is the attendance? </a:t>
            </a:r>
          </a:p>
          <a:p>
            <a:pPr eaLnBrk="1" hangingPunct="1"/>
            <a:r>
              <a:rPr lang="en-US" altLang="en-US" dirty="0"/>
              <a:t>Kindly Call</a:t>
            </a:r>
            <a:r>
              <a:rPr lang="en-US" altLang="en-US" baseline="0" dirty="0"/>
              <a:t> my attention if I will mispronounce your name</a:t>
            </a:r>
            <a:endParaRPr lang="en-US" altLang="en-US" dirty="0"/>
          </a:p>
          <a:p>
            <a:pPr eaLnBrk="1" hangingPunct="1"/>
            <a:endParaRPr lang="en-US" altLang="en-US" dirty="0"/>
          </a:p>
          <a:p>
            <a:pPr eaLnBrk="1" hangingPunct="1"/>
            <a:r>
              <a:rPr lang="en-US" altLang="en-US" dirty="0"/>
              <a:t>Introduce self, batch</a:t>
            </a:r>
          </a:p>
          <a:p>
            <a:pPr eaLnBrk="1" hangingPunct="1"/>
            <a:r>
              <a:rPr lang="en-US" altLang="en-US" dirty="0"/>
              <a:t>Look for the class president, secretary</a:t>
            </a:r>
          </a:p>
          <a:p>
            <a:pPr eaLnBrk="1" hangingPunct="1"/>
            <a:r>
              <a:rPr lang="en-US" altLang="en-US" dirty="0"/>
              <a:t>Submit all the COMs to the Secretary, Now</a:t>
            </a:r>
          </a:p>
          <a:p>
            <a:pPr eaLnBrk="1" hangingPunct="1"/>
            <a:r>
              <a:rPr lang="en-US" altLang="en-US" dirty="0"/>
              <a:t>Last day of late registration/adding of subjects _ July 28, Monday</a:t>
            </a:r>
          </a:p>
          <a:p>
            <a:pPr eaLnBrk="1" hangingPunct="1"/>
            <a:r>
              <a:rPr lang="en-US" altLang="en-US" dirty="0"/>
              <a:t>Last day of dropping of subjects = </a:t>
            </a:r>
            <a:r>
              <a:rPr lang="en-US" altLang="en-US" dirty="0" err="1"/>
              <a:t>september</a:t>
            </a:r>
            <a:r>
              <a:rPr lang="en-US" altLang="en-US" dirty="0"/>
              <a:t> 26</a:t>
            </a:r>
          </a:p>
          <a:p>
            <a:pPr eaLnBrk="1" hangingPunct="1"/>
            <a:endParaRPr lang="en-US" altLang="en-US" dirty="0"/>
          </a:p>
          <a:p>
            <a:pPr eaLnBrk="1" hangingPunct="1"/>
            <a:endParaRPr lang="en-US" altLang="en-US" dirty="0"/>
          </a:p>
          <a:p>
            <a:pPr eaLnBrk="1" hangingPunct="1"/>
            <a:r>
              <a:rPr lang="en-US" altLang="en-US" dirty="0"/>
              <a:t>4 Expectations </a:t>
            </a:r>
          </a:p>
          <a:p>
            <a:pPr eaLnBrk="1" hangingPunct="1"/>
            <a:r>
              <a:rPr lang="en-US" altLang="en-US" dirty="0"/>
              <a:t>Punctuality, No </a:t>
            </a:r>
            <a:r>
              <a:rPr lang="en-US" altLang="en-US" dirty="0" err="1"/>
              <a:t>lates</a:t>
            </a:r>
            <a:endParaRPr lang="en-US" altLang="en-US" dirty="0"/>
          </a:p>
          <a:p>
            <a:pPr eaLnBrk="1" hangingPunct="1"/>
            <a:r>
              <a:rPr lang="en-US" altLang="en-US" dirty="0"/>
              <a:t>Class participation, no spoon feeding</a:t>
            </a:r>
          </a:p>
          <a:p>
            <a:pPr eaLnBrk="1" hangingPunct="1"/>
            <a:r>
              <a:rPr lang="en-US" altLang="en-US" dirty="0"/>
              <a:t>Passed</a:t>
            </a:r>
            <a:r>
              <a:rPr lang="en-US" altLang="en-US" baseline="0" dirty="0"/>
              <a:t> the exam and get a passing grade</a:t>
            </a:r>
          </a:p>
          <a:p>
            <a:pPr eaLnBrk="1" hangingPunct="1"/>
            <a:r>
              <a:rPr lang="en-US" altLang="en-US" baseline="0" dirty="0"/>
              <a:t>Attitude and behavior (basis for assessing you during the screening process next year; no IRs or any DA)</a:t>
            </a:r>
          </a:p>
          <a:p>
            <a:pPr eaLnBrk="1" hangingPunct="1"/>
            <a:endParaRPr lang="en-US" altLang="en-US" baseline="0" dirty="0"/>
          </a:p>
          <a:p>
            <a:pPr eaLnBrk="1" hangingPunct="1"/>
            <a:r>
              <a:rPr lang="en-US" altLang="en-US" baseline="0" dirty="0"/>
              <a:t>Your expectation?</a:t>
            </a:r>
          </a:p>
          <a:p>
            <a:pPr eaLnBrk="1" hangingPunct="1"/>
            <a:r>
              <a:rPr lang="en-US" altLang="en-US" baseline="0" dirty="0"/>
              <a:t>In 1/4</a:t>
            </a:r>
            <a:r>
              <a:rPr lang="en-US" altLang="en-US" baseline="30000" dirty="0"/>
              <a:t>th</a:t>
            </a:r>
            <a:r>
              <a:rPr lang="en-US" altLang="en-US" baseline="0" dirty="0"/>
              <a:t> sheet of paper, write your name and your section and write your expectations from this course.</a:t>
            </a:r>
          </a:p>
          <a:p>
            <a:pPr eaLnBrk="1" hangingPunct="1"/>
            <a:r>
              <a:rPr lang="en-US" altLang="en-US" baseline="0" dirty="0"/>
              <a:t>I will be giving you 3 minutes for this activity.   </a:t>
            </a:r>
            <a:endParaRPr lang="en-US" altLang="en-US" dirty="0"/>
          </a:p>
          <a:p>
            <a:pPr eaLnBrk="1" hangingPunct="1"/>
            <a:endParaRPr lang="en-US" altLang="en-US" dirty="0"/>
          </a:p>
        </p:txBody>
      </p:sp>
    </p:spTree>
    <p:extLst>
      <p:ext uri="{BB962C8B-B14F-4D97-AF65-F5344CB8AC3E}">
        <p14:creationId xmlns:p14="http://schemas.microsoft.com/office/powerpoint/2010/main" val="2163456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Subservient = obedient</a:t>
            </a:r>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21</a:t>
            </a:fld>
            <a:endParaRPr lang="en-GB" altLang="en-US"/>
          </a:p>
        </p:txBody>
      </p:sp>
    </p:spTree>
    <p:extLst>
      <p:ext uri="{BB962C8B-B14F-4D97-AF65-F5344CB8AC3E}">
        <p14:creationId xmlns:p14="http://schemas.microsoft.com/office/powerpoint/2010/main" val="1001976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Form a conjecture (opinion) about a subject without firm evidence</a:t>
            </a:r>
          </a:p>
          <a:p>
            <a:endParaRPr lang="en-US" dirty="0"/>
          </a:p>
          <a:p>
            <a:r>
              <a:rPr lang="en-US" dirty="0"/>
              <a:t>Idea or feeling or that it explains something</a:t>
            </a:r>
          </a:p>
          <a:p>
            <a:endParaRPr lang="en-US" dirty="0"/>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23</a:t>
            </a:fld>
            <a:endParaRPr lang="en-GB" altLang="en-US"/>
          </a:p>
        </p:txBody>
      </p:sp>
    </p:spTree>
    <p:extLst>
      <p:ext uri="{BB962C8B-B14F-4D97-AF65-F5344CB8AC3E}">
        <p14:creationId xmlns:p14="http://schemas.microsoft.com/office/powerpoint/2010/main" val="3962269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DESCRIBES</a:t>
            </a:r>
            <a:r>
              <a:rPr lang="en-US" baseline="0" dirty="0"/>
              <a:t> a PHENOMENA!</a:t>
            </a:r>
            <a:endParaRPr lang="en-US" dirty="0"/>
          </a:p>
          <a:p>
            <a:endParaRPr lang="en-US" dirty="0"/>
          </a:p>
          <a:p>
            <a:endParaRPr lang="en-US" dirty="0"/>
          </a:p>
          <a:p>
            <a:r>
              <a:rPr lang="en-US" dirty="0"/>
              <a:t>Triangle with an arrow, interconnected with one another</a:t>
            </a:r>
            <a:r>
              <a:rPr lang="en-US" baseline="0" dirty="0"/>
              <a:t> (3 factors)</a:t>
            </a:r>
            <a:endParaRPr lang="en-US" dirty="0"/>
          </a:p>
          <a:p>
            <a:endParaRPr lang="en-US" dirty="0"/>
          </a:p>
          <a:p>
            <a:endParaRPr lang="en-US" dirty="0"/>
          </a:p>
          <a:p>
            <a:r>
              <a:rPr lang="en-US" dirty="0"/>
              <a:t>Albert Bandura, psychologist, professor emeritus from Stanford University</a:t>
            </a:r>
          </a:p>
          <a:p>
            <a:endParaRPr lang="en-US" dirty="0"/>
          </a:p>
          <a:p>
            <a:r>
              <a:rPr lang="en-US" dirty="0"/>
              <a:t>People learn thru observing other’s behavior,</a:t>
            </a:r>
            <a:r>
              <a:rPr lang="en-US" baseline="0" dirty="0"/>
              <a:t> attitudes and outcomes of those behaviors</a:t>
            </a:r>
          </a:p>
          <a:p>
            <a:endParaRPr lang="en-US" baseline="0" dirty="0"/>
          </a:p>
          <a:p>
            <a:r>
              <a:rPr lang="en-US" baseline="0" dirty="0"/>
              <a:t>Most human behavior is learned observationally thru modelling from observing others, one forms an idea of how new behaviors are performed</a:t>
            </a:r>
            <a:endParaRPr lang="en-US" dirty="0"/>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25</a:t>
            </a:fld>
            <a:endParaRPr lang="en-GB" altLang="en-US"/>
          </a:p>
        </p:txBody>
      </p:sp>
    </p:spTree>
    <p:extLst>
      <p:ext uri="{BB962C8B-B14F-4D97-AF65-F5344CB8AC3E}">
        <p14:creationId xmlns:p14="http://schemas.microsoft.com/office/powerpoint/2010/main" val="2465334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diagram explains</a:t>
            </a:r>
            <a:r>
              <a:rPr lang="en-US" baseline="0" dirty="0"/>
              <a:t> the relationship of concepts/assumptions/propositions with theory and phenomena</a:t>
            </a:r>
            <a:endParaRPr lang="en-US" dirty="0"/>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solidFill>
                  <a:prstClr val="black"/>
                </a:solidFill>
              </a:rPr>
              <a:pPr/>
              <a:t>27</a:t>
            </a:fld>
            <a:endParaRPr lang="en-GB" altLang="en-US">
              <a:solidFill>
                <a:prstClr val="black"/>
              </a:solidFill>
            </a:endParaRPr>
          </a:p>
        </p:txBody>
      </p:sp>
    </p:spTree>
    <p:extLst>
      <p:ext uri="{BB962C8B-B14F-4D97-AF65-F5344CB8AC3E}">
        <p14:creationId xmlns:p14="http://schemas.microsoft.com/office/powerpoint/2010/main" val="2231549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IMPORTANCE OF EXPRESSING NURSING THEORY IN PROVIDING DIRECTION TO NURSING CARE</a:t>
            </a:r>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29</a:t>
            </a:fld>
            <a:endParaRPr lang="en-GB" altLang="en-US"/>
          </a:p>
        </p:txBody>
      </p:sp>
    </p:spTree>
    <p:extLst>
      <p:ext uri="{BB962C8B-B14F-4D97-AF65-F5344CB8AC3E}">
        <p14:creationId xmlns:p14="http://schemas.microsoft.com/office/powerpoint/2010/main" val="88343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Abstract (HOPE);</a:t>
            </a:r>
            <a:r>
              <a:rPr lang="en-US" baseline="0" dirty="0"/>
              <a:t> indirectly observable</a:t>
            </a:r>
          </a:p>
          <a:p>
            <a:r>
              <a:rPr lang="en-US" baseline="0" dirty="0"/>
              <a:t>Concrete (Height and Weight); observable</a:t>
            </a:r>
            <a:endParaRPr lang="en-US" dirty="0"/>
          </a:p>
        </p:txBody>
      </p:sp>
      <p:sp>
        <p:nvSpPr>
          <p:cNvPr id="4" name="Slide Number Placeholder 3"/>
          <p:cNvSpPr>
            <a:spLocks noGrp="1"/>
          </p:cNvSpPr>
          <p:nvPr>
            <p:ph type="sldNum" sz="quarter" idx="10"/>
          </p:nvPr>
        </p:nvSpPr>
        <p:spPr/>
        <p:txBody>
          <a:bodyPr/>
          <a:lstStyle/>
          <a:p>
            <a:fld id="{9B6BC6E7-BC75-4E45-80F6-3B292C9D1458}" type="slidenum">
              <a:rPr lang="en-US" smtClean="0"/>
              <a:t>33</a:t>
            </a:fld>
            <a:endParaRPr lang="en-US" dirty="0"/>
          </a:p>
        </p:txBody>
      </p:sp>
    </p:spTree>
    <p:extLst>
      <p:ext uri="{BB962C8B-B14F-4D97-AF65-F5344CB8AC3E}">
        <p14:creationId xmlns:p14="http://schemas.microsoft.com/office/powerpoint/2010/main" val="1033685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Television has no effect on the attitude and behavior of toddlers</a:t>
            </a:r>
          </a:p>
        </p:txBody>
      </p:sp>
      <p:sp>
        <p:nvSpPr>
          <p:cNvPr id="4" name="Slide Number Placeholder 3"/>
          <p:cNvSpPr>
            <a:spLocks noGrp="1"/>
          </p:cNvSpPr>
          <p:nvPr>
            <p:ph type="sldNum" sz="quarter" idx="10"/>
          </p:nvPr>
        </p:nvSpPr>
        <p:spPr/>
        <p:txBody>
          <a:bodyPr/>
          <a:lstStyle/>
          <a:p>
            <a:fld id="{9B6BC6E7-BC75-4E45-80F6-3B292C9D1458}" type="slidenum">
              <a:rPr lang="en-US" smtClean="0"/>
              <a:t>37</a:t>
            </a:fld>
            <a:endParaRPr lang="en-US" dirty="0"/>
          </a:p>
        </p:txBody>
      </p:sp>
    </p:spTree>
    <p:extLst>
      <p:ext uri="{BB962C8B-B14F-4D97-AF65-F5344CB8AC3E}">
        <p14:creationId xmlns:p14="http://schemas.microsoft.com/office/powerpoint/2010/main" val="1104340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6BC6E7-BC75-4E45-80F6-3B292C9D1458}" type="slidenum">
              <a:rPr lang="en-US" smtClean="0"/>
              <a:t>42</a:t>
            </a:fld>
            <a:endParaRPr lang="en-US" dirty="0"/>
          </a:p>
        </p:txBody>
      </p:sp>
    </p:spTree>
    <p:extLst>
      <p:ext uri="{BB962C8B-B14F-4D97-AF65-F5344CB8AC3E}">
        <p14:creationId xmlns:p14="http://schemas.microsoft.com/office/powerpoint/2010/main" val="4086636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spc="300" dirty="0">
                <a:solidFill>
                  <a:schemeClr val="tx1"/>
                </a:solidFill>
              </a:rPr>
              <a:t>From the Greek preposition and prefix </a:t>
            </a:r>
            <a:r>
              <a:rPr lang="en-US" sz="1200" b="1" spc="300" dirty="0">
                <a:solidFill>
                  <a:schemeClr val="tx1"/>
                </a:solidFill>
              </a:rPr>
              <a:t>meta</a:t>
            </a:r>
            <a:r>
              <a:rPr lang="en-US" sz="1200" spc="300" dirty="0">
                <a:solidFill>
                  <a:schemeClr val="tx1"/>
                </a:solidFill>
              </a:rPr>
              <a:t> </a:t>
            </a:r>
            <a:r>
              <a:rPr lang="en-US" sz="1200" b="1" spc="300" dirty="0">
                <a:solidFill>
                  <a:schemeClr val="tx1"/>
                </a:solidFill>
              </a:rPr>
              <a:t>meaning</a:t>
            </a:r>
            <a:r>
              <a:rPr lang="en-US" sz="1200" spc="300" dirty="0">
                <a:solidFill>
                  <a:schemeClr val="tx1"/>
                </a:solidFill>
              </a:rPr>
              <a:t> "after" or "beyond") is a prefix used in English to indicate a </a:t>
            </a:r>
            <a:r>
              <a:rPr lang="en-US" sz="1200" b="1" spc="300" dirty="0">
                <a:solidFill>
                  <a:schemeClr val="tx1"/>
                </a:solidFill>
              </a:rPr>
              <a:t>concept</a:t>
            </a:r>
            <a:r>
              <a:rPr lang="en-US" sz="1200" spc="300" dirty="0">
                <a:solidFill>
                  <a:schemeClr val="tx1"/>
                </a:solidFill>
              </a:rPr>
              <a:t> which is an abstraction from another </a:t>
            </a:r>
            <a:r>
              <a:rPr lang="en-US" sz="1200" b="1" spc="300" dirty="0">
                <a:solidFill>
                  <a:schemeClr val="tx1"/>
                </a:solidFill>
              </a:rPr>
              <a:t>concept</a:t>
            </a:r>
            <a:r>
              <a:rPr lang="en-US" sz="1200" spc="300" dirty="0">
                <a:solidFill>
                  <a:schemeClr val="tx1"/>
                </a:solidFill>
              </a:rPr>
              <a:t>, used to complete or add to the latter.</a:t>
            </a:r>
          </a:p>
          <a:p>
            <a:endParaRPr lang="en-US" dirty="0"/>
          </a:p>
          <a:p>
            <a:r>
              <a:rPr lang="en-US" dirty="0"/>
              <a:t>Broad, affected my many factors</a:t>
            </a:r>
          </a:p>
          <a:p>
            <a:endParaRPr lang="en-US" dirty="0"/>
          </a:p>
          <a:p>
            <a:endParaRPr lang="en-US" dirty="0"/>
          </a:p>
          <a:p>
            <a:r>
              <a:rPr lang="en-US" dirty="0"/>
              <a:t> general condition of a person's mind and body, usually meaning to be free from illness, injury or pain</a:t>
            </a:r>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2</a:t>
            </a:fld>
            <a:endParaRPr lang="en-GB" altLang="en-US"/>
          </a:p>
        </p:txBody>
      </p:sp>
    </p:spTree>
    <p:extLst>
      <p:ext uri="{BB962C8B-B14F-4D97-AF65-F5344CB8AC3E}">
        <p14:creationId xmlns:p14="http://schemas.microsoft.com/office/powerpoint/2010/main" val="3465579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3</a:t>
            </a:fld>
            <a:endParaRPr lang="en-GB" altLang="en-US"/>
          </a:p>
        </p:txBody>
      </p:sp>
    </p:spTree>
    <p:extLst>
      <p:ext uri="{BB962C8B-B14F-4D97-AF65-F5344CB8AC3E}">
        <p14:creationId xmlns:p14="http://schemas.microsoft.com/office/powerpoint/2010/main" val="1316927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in a first class hospital or work in the Philippines in</a:t>
            </a:r>
            <a:r>
              <a:rPr lang="en-US" baseline="0" dirty="0"/>
              <a:t> a government hospital</a:t>
            </a:r>
            <a:endParaRPr lang="en-US" dirty="0"/>
          </a:p>
        </p:txBody>
      </p:sp>
      <p:sp>
        <p:nvSpPr>
          <p:cNvPr id="4" name="Slide Number Placeholder 3"/>
          <p:cNvSpPr>
            <a:spLocks noGrp="1"/>
          </p:cNvSpPr>
          <p:nvPr>
            <p:ph type="sldNum" sz="quarter" idx="10"/>
          </p:nvPr>
        </p:nvSpPr>
        <p:spPr/>
        <p:txBody>
          <a:bodyPr/>
          <a:lstStyle/>
          <a:p>
            <a:fld id="{9B6BC6E7-BC75-4E45-80F6-3B292C9D1458}" type="slidenum">
              <a:rPr lang="en-US" smtClean="0"/>
              <a:t>7</a:t>
            </a:fld>
            <a:endParaRPr lang="en-US" dirty="0"/>
          </a:p>
        </p:txBody>
      </p:sp>
    </p:spTree>
    <p:extLst>
      <p:ext uri="{BB962C8B-B14F-4D97-AF65-F5344CB8AC3E}">
        <p14:creationId xmlns:p14="http://schemas.microsoft.com/office/powerpoint/2010/main" val="1234479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Working in an ideal set-up</a:t>
            </a:r>
          </a:p>
        </p:txBody>
      </p:sp>
      <p:sp>
        <p:nvSpPr>
          <p:cNvPr id="4" name="Slide Number Placeholder 3"/>
          <p:cNvSpPr>
            <a:spLocks noGrp="1"/>
          </p:cNvSpPr>
          <p:nvPr>
            <p:ph type="sldNum" sz="quarter" idx="10"/>
          </p:nvPr>
        </p:nvSpPr>
        <p:spPr/>
        <p:txBody>
          <a:bodyPr/>
          <a:lstStyle/>
          <a:p>
            <a:fld id="{9B6BC6E7-BC75-4E45-80F6-3B292C9D1458}" type="slidenum">
              <a:rPr lang="en-US" smtClean="0"/>
              <a:t>8</a:t>
            </a:fld>
            <a:endParaRPr lang="en-US" dirty="0"/>
          </a:p>
        </p:txBody>
      </p:sp>
    </p:spTree>
    <p:extLst>
      <p:ext uri="{BB962C8B-B14F-4D97-AF65-F5344CB8AC3E}">
        <p14:creationId xmlns:p14="http://schemas.microsoft.com/office/powerpoint/2010/main" val="297868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work in a</a:t>
            </a:r>
            <a:r>
              <a:rPr lang="en-US" baseline="0" dirty="0"/>
              <a:t> real third world set-up</a:t>
            </a:r>
          </a:p>
          <a:p>
            <a:endParaRPr lang="en-US" baseline="0" dirty="0"/>
          </a:p>
          <a:p>
            <a:r>
              <a:rPr lang="en-US" baseline="0" dirty="0"/>
              <a:t>Working as a nurse in a multi tasking job</a:t>
            </a:r>
            <a:endParaRPr lang="en-US" dirty="0"/>
          </a:p>
        </p:txBody>
      </p:sp>
      <p:sp>
        <p:nvSpPr>
          <p:cNvPr id="4" name="Slide Number Placeholder 3"/>
          <p:cNvSpPr>
            <a:spLocks noGrp="1"/>
          </p:cNvSpPr>
          <p:nvPr>
            <p:ph type="sldNum" sz="quarter" idx="10"/>
          </p:nvPr>
        </p:nvSpPr>
        <p:spPr/>
        <p:txBody>
          <a:bodyPr/>
          <a:lstStyle/>
          <a:p>
            <a:fld id="{9B6BC6E7-BC75-4E45-80F6-3B292C9D1458}" type="slidenum">
              <a:rPr lang="en-US" smtClean="0"/>
              <a:t>9</a:t>
            </a:fld>
            <a:endParaRPr lang="en-US" dirty="0"/>
          </a:p>
        </p:txBody>
      </p:sp>
    </p:spTree>
    <p:extLst>
      <p:ext uri="{BB962C8B-B14F-4D97-AF65-F5344CB8AC3E}">
        <p14:creationId xmlns:p14="http://schemas.microsoft.com/office/powerpoint/2010/main" val="3571168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Multitasking that you end up burned out</a:t>
            </a:r>
          </a:p>
          <a:p>
            <a:endParaRPr lang="en-US" dirty="0"/>
          </a:p>
          <a:p>
            <a:r>
              <a:rPr lang="en-US" dirty="0"/>
              <a:t>But what is really nursing.. The word nursing, what does it mean?</a:t>
            </a:r>
          </a:p>
        </p:txBody>
      </p:sp>
      <p:sp>
        <p:nvSpPr>
          <p:cNvPr id="4" name="Slide Number Placeholder 3"/>
          <p:cNvSpPr>
            <a:spLocks noGrp="1"/>
          </p:cNvSpPr>
          <p:nvPr>
            <p:ph type="sldNum" sz="quarter" idx="10"/>
          </p:nvPr>
        </p:nvSpPr>
        <p:spPr/>
        <p:txBody>
          <a:bodyPr/>
          <a:lstStyle/>
          <a:p>
            <a:fld id="{9B6BC6E7-BC75-4E45-80F6-3B292C9D1458}" type="slidenum">
              <a:rPr lang="en-US" smtClean="0"/>
              <a:t>10</a:t>
            </a:fld>
            <a:endParaRPr lang="en-US" dirty="0"/>
          </a:p>
        </p:txBody>
      </p:sp>
    </p:spTree>
    <p:extLst>
      <p:ext uri="{BB962C8B-B14F-4D97-AF65-F5344CB8AC3E}">
        <p14:creationId xmlns:p14="http://schemas.microsoft.com/office/powerpoint/2010/main" val="1867623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Lady with a lamp (Crimean War)</a:t>
            </a:r>
          </a:p>
          <a:p>
            <a:endParaRPr lang="en-US" dirty="0"/>
          </a:p>
          <a:p>
            <a:r>
              <a:rPr lang="en-US" dirty="0"/>
              <a:t>To look into the sick soldiers who fought during the war</a:t>
            </a:r>
          </a:p>
        </p:txBody>
      </p:sp>
      <p:sp>
        <p:nvSpPr>
          <p:cNvPr id="4" name="Slide Number Placeholder 3"/>
          <p:cNvSpPr>
            <a:spLocks noGrp="1"/>
          </p:cNvSpPr>
          <p:nvPr>
            <p:ph type="sldNum" sz="quarter" idx="10"/>
          </p:nvPr>
        </p:nvSpPr>
        <p:spPr/>
        <p:txBody>
          <a:bodyPr/>
          <a:lstStyle/>
          <a:p>
            <a:fld id="{9B6BC6E7-BC75-4E45-80F6-3B292C9D1458}" type="slidenum">
              <a:rPr lang="en-US" smtClean="0"/>
              <a:t>12</a:t>
            </a:fld>
            <a:endParaRPr lang="en-US" dirty="0"/>
          </a:p>
        </p:txBody>
      </p:sp>
    </p:spTree>
    <p:extLst>
      <p:ext uri="{BB962C8B-B14F-4D97-AF65-F5344CB8AC3E}">
        <p14:creationId xmlns:p14="http://schemas.microsoft.com/office/powerpoint/2010/main" val="45464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Nursing is an art; and if it is to be made an art, it requires an exclusive devotion as hard a preparation, as any painter’s or sculptor’s work; for what is the having to do with dead canvas or dead marble, compared with having to do with the living body, the temple of God’s spirit? It is one</a:t>
            </a:r>
            <a:r>
              <a:rPr lang="en-US" baseline="0" dirty="0"/>
              <a:t> of the Fine Arts: I had almost said, the finest of Fine Arts.</a:t>
            </a:r>
            <a:endParaRPr lang="en-US" dirty="0"/>
          </a:p>
        </p:txBody>
      </p:sp>
      <p:sp>
        <p:nvSpPr>
          <p:cNvPr id="4" name="Slide Number Placeholder 3"/>
          <p:cNvSpPr>
            <a:spLocks noGrp="1"/>
          </p:cNvSpPr>
          <p:nvPr>
            <p:ph type="sldNum" sz="quarter" idx="10"/>
          </p:nvPr>
        </p:nvSpPr>
        <p:spPr/>
        <p:txBody>
          <a:bodyPr/>
          <a:lstStyle/>
          <a:p>
            <a:fld id="{7FC901A5-CD4A-49BE-9BA0-C669450E2A8D}" type="slidenum">
              <a:rPr lang="en-GB" altLang="en-US" smtClean="0"/>
              <a:pPr/>
              <a:t>13</a:t>
            </a:fld>
            <a:endParaRPr lang="en-GB" altLang="en-US"/>
          </a:p>
        </p:txBody>
      </p:sp>
    </p:spTree>
    <p:extLst>
      <p:ext uri="{BB962C8B-B14F-4D97-AF65-F5344CB8AC3E}">
        <p14:creationId xmlns:p14="http://schemas.microsoft.com/office/powerpoint/2010/main" val="3578053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6743F71F-68E8-4D0A-8534-20E5ABEA367B}" type="datetime1">
              <a:rPr lang="en-US" smtClean="0"/>
              <a:t>3/26/22</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accent1"/>
                </a:solidFill>
              </a:defRPr>
            </a:lvl1pPr>
          </a:lstStyle>
          <a:p>
            <a:fld id="{401CF334-2D5C-4859-84A6-CA7E6E43FAEB}" type="slidenum">
              <a:rPr lang="en-US" smtClean="0"/>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824297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guide id="2" orient="horz" pos="2160" userDrawn="1">
          <p15:clr>
            <a:srgbClr val="FBAE40"/>
          </p15:clr>
        </p15:guide>
        <p15:guide id="3"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C8BFBF-3B7F-4139-A13A-DE4BAA009850}" type="datetime1">
              <a:rPr lang="en-US" smtClean="0"/>
              <a:t>3/26/22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763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8322EABB-38B4-486F-8999-4FD0E4660EE0}" type="datetime1">
              <a:rPr lang="en-US" smtClean="0"/>
              <a:t>3/26/22</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401CF334-2D5C-4859-84A6-CA7E6E43FAEB}" type="slidenum">
              <a:rPr lang="en-US" smtClean="0"/>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648150"/>
      </p:ext>
    </p:extLst>
  </p:cSld>
  <p:clrMapOvr>
    <a:masterClrMapping/>
  </p:clrMapOvr>
  <p:extLst>
    <p:ext uri="{DCECCB84-F9BA-43D5-87BE-67443E8EF086}">
      <p15:sldGuideLst xmlns:p15="http://schemas.microsoft.com/office/powerpoint/2012/main">
        <p15:guide id="1" pos="6456">
          <p15:clr>
            <a:srgbClr val="FBAE40"/>
          </p15:clr>
        </p15:guide>
        <p15:guide id="2" orient="horz" pos="2160" userDrawn="1">
          <p15:clr>
            <a:srgbClr val="FBAE40"/>
          </p15:clr>
        </p15:guide>
        <p15:guide id="3" pos="3840" userDrawn="1">
          <p15:clr>
            <a:srgbClr val="FBAE40"/>
          </p15:clr>
        </p15:guide>
        <p15:guide id="4" orient="horz" pos="360" userDrawn="1">
          <p15:clr>
            <a:srgbClr val="FBAE40"/>
          </p15:clr>
        </p15:guide>
        <p15:guide id="5" orient="horz" pos="38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5C3910-D67A-414D-BAF5-83CFD0D4DC84}" type="datetime1">
              <a:rPr lang="en-US" smtClean="0"/>
              <a:t>3/26/22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4668322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accent1"/>
                </a:solidFill>
              </a:defRPr>
            </a:lvl1pPr>
          </a:lstStyle>
          <a:p>
            <a:fld id="{983BCD1C-6B01-49D5-BAB0-A96931C61095}" type="datetime1">
              <a:rPr lang="en-US" smtClean="0"/>
              <a:t>3/26/22</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accent1"/>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401CF334-2D5C-4859-84A6-CA7E6E43FAEB}" type="slidenum">
              <a:rPr lang="en-US" smtClean="0"/>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4791416"/>
      </p:ext>
    </p:extLst>
  </p:cSld>
  <p:clrMapOvr>
    <a:masterClrMapping/>
  </p:clrMapOvr>
  <p:extLst>
    <p:ext uri="{DCECCB84-F9BA-43D5-87BE-67443E8EF086}">
      <p15:sldGuideLst xmlns:p15="http://schemas.microsoft.com/office/powerpoint/2012/main">
        <p15:guide id="1" pos="6456">
          <p15:clr>
            <a:srgbClr val="FBAE40"/>
          </p15:clr>
        </p15:guide>
        <p15:guide id="2" orient="horz" pos="2160" userDrawn="1">
          <p15:clr>
            <a:srgbClr val="FBAE40"/>
          </p15:clr>
        </p15:guide>
        <p15:guide id="3"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0F00EBB-BA08-4AF0-A04F-0A67C6C8912B}" type="datetime1">
              <a:rPr lang="en-US" smtClean="0"/>
              <a:t>3/26/22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74614426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8CF936-0ABC-43D5-8947-5F1CD1390A61}" type="datetime1">
              <a:rPr lang="en-US" smtClean="0"/>
              <a:t>3/26/22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2895629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A4EE14-13FE-47E8-9483-65B53DD36B2A}" type="datetime1">
              <a:rPr lang="en-US" smtClean="0"/>
              <a:t>3/26/22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28015698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E91BDA-8F09-40E7-8957-DEDB86C412D4}" type="datetime1">
              <a:rPr lang="en-US" smtClean="0"/>
              <a:t>3/26/22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10727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F25FE2-FB5B-4347-83EA-0EFB3D1DC4B2}" type="datetime1">
              <a:rPr lang="en-US" smtClean="0"/>
              <a:t>3/26/22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607575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E4A8DD-70C1-46B6-8910-0CC5F5D265E2}" type="datetime1">
              <a:rPr lang="en-US" smtClean="0"/>
              <a:t>3/26/22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38687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accent1"/>
                </a:solidFill>
                <a:latin typeface="+mj-lt"/>
              </a:defRPr>
            </a:lvl1pPr>
          </a:lstStyle>
          <a:p>
            <a:fld id="{C907A035-E320-458B-A227-2406549707E9}" type="datetime1">
              <a:rPr lang="en-US" smtClean="0"/>
              <a:t>3/26/22</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accent1"/>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401CF334-2D5C-4859-84A6-CA7E6E43FAEB}" type="slidenum">
              <a:rPr lang="en-US" smtClean="0"/>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724547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r" defTabSz="914400" rtl="0" eaLnBrk="1" latinLnBrk="0" hangingPunct="1">
        <a:lnSpc>
          <a:spcPct val="90000"/>
        </a:lnSpc>
        <a:spcBef>
          <a:spcPct val="0"/>
        </a:spcBef>
        <a:buNone/>
        <a:defRPr sz="5000" b="0" i="1" kern="1200" baseline="0">
          <a:solidFill>
            <a:schemeClr val="accent1"/>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guide id="6" orient="horz" pos="2160" userDrawn="1">
          <p15:clr>
            <a:srgbClr val="F26B43"/>
          </p15:clr>
        </p15:guide>
        <p15:guide id="7" pos="3840" userDrawn="1">
          <p15:clr>
            <a:srgbClr val="F26B43"/>
          </p15:clr>
        </p15:guide>
        <p15:guide id="8" orient="horz" pos="1296" userDrawn="1">
          <p15:clr>
            <a:srgbClr val="F26B43"/>
          </p15:clr>
        </p15:guide>
        <p15:guide id="9"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tiff"/><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tiff"/></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8.tiff"/><Relationship Id="rId4" Type="http://schemas.openxmlformats.org/officeDocument/2006/relationships/image" Target="../media/image37.tiff"/></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tif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6.tiff"/><Relationship Id="rId4" Type="http://schemas.openxmlformats.org/officeDocument/2006/relationships/image" Target="../media/image45.tiff"/></Relationships>
</file>

<file path=ppt/slides/_rels/slide38.xml.rels><?xml version="1.0" encoding="UTF-8" standalone="yes"?>
<Relationships xmlns="http://schemas.openxmlformats.org/package/2006/relationships"><Relationship Id="rId2" Type="http://schemas.openxmlformats.org/officeDocument/2006/relationships/image" Target="../media/image47.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8.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2198688" y="2635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5400" u="sng">
                <a:solidFill>
                  <a:schemeClr val="tx1"/>
                </a:solidFill>
                <a:latin typeface="Arial" charset="0"/>
              </a:defRPr>
            </a:lvl1pPr>
            <a:lvl2pPr marL="742950" indent="-285750">
              <a:defRPr sz="5400" u="sng">
                <a:solidFill>
                  <a:schemeClr val="tx1"/>
                </a:solidFill>
                <a:latin typeface="Arial" charset="0"/>
              </a:defRPr>
            </a:lvl2pPr>
            <a:lvl3pPr marL="1143000" indent="-228600">
              <a:defRPr sz="5400" u="sng">
                <a:solidFill>
                  <a:schemeClr val="tx1"/>
                </a:solidFill>
                <a:latin typeface="Arial" charset="0"/>
              </a:defRPr>
            </a:lvl3pPr>
            <a:lvl4pPr marL="1600200" indent="-228600">
              <a:defRPr sz="5400" u="sng">
                <a:solidFill>
                  <a:schemeClr val="tx1"/>
                </a:solidFill>
                <a:latin typeface="Arial" charset="0"/>
              </a:defRPr>
            </a:lvl4pPr>
            <a:lvl5pPr marL="2057400" indent="-228600">
              <a:defRPr sz="5400" u="sng">
                <a:solidFill>
                  <a:schemeClr val="tx1"/>
                </a:solidFill>
                <a:latin typeface="Arial" charset="0"/>
              </a:defRPr>
            </a:lvl5pPr>
            <a:lvl6pPr marL="2514600" indent="-228600" eaLnBrk="0" fontAlgn="base" hangingPunct="0">
              <a:spcBef>
                <a:spcPct val="0"/>
              </a:spcBef>
              <a:spcAft>
                <a:spcPct val="0"/>
              </a:spcAft>
              <a:defRPr sz="5400" u="sng">
                <a:solidFill>
                  <a:schemeClr val="tx1"/>
                </a:solidFill>
                <a:latin typeface="Arial" charset="0"/>
              </a:defRPr>
            </a:lvl6pPr>
            <a:lvl7pPr marL="2971800" indent="-228600" eaLnBrk="0" fontAlgn="base" hangingPunct="0">
              <a:spcBef>
                <a:spcPct val="0"/>
              </a:spcBef>
              <a:spcAft>
                <a:spcPct val="0"/>
              </a:spcAft>
              <a:defRPr sz="5400" u="sng">
                <a:solidFill>
                  <a:schemeClr val="tx1"/>
                </a:solidFill>
                <a:latin typeface="Arial" charset="0"/>
              </a:defRPr>
            </a:lvl7pPr>
            <a:lvl8pPr marL="3429000" indent="-228600" eaLnBrk="0" fontAlgn="base" hangingPunct="0">
              <a:spcBef>
                <a:spcPct val="0"/>
              </a:spcBef>
              <a:spcAft>
                <a:spcPct val="0"/>
              </a:spcAft>
              <a:defRPr sz="5400" u="sng">
                <a:solidFill>
                  <a:schemeClr val="tx1"/>
                </a:solidFill>
                <a:latin typeface="Arial" charset="0"/>
              </a:defRPr>
            </a:lvl8pPr>
            <a:lvl9pPr marL="3886200" indent="-228600" eaLnBrk="0" fontAlgn="base" hangingPunct="0">
              <a:spcBef>
                <a:spcPct val="0"/>
              </a:spcBef>
              <a:spcAft>
                <a:spcPct val="0"/>
              </a:spcAft>
              <a:defRPr sz="5400" u="sng">
                <a:solidFill>
                  <a:schemeClr val="tx1"/>
                </a:solidFill>
                <a:latin typeface="Arial" charset="0"/>
              </a:defRPr>
            </a:lvl9pPr>
          </a:lstStyle>
          <a:p>
            <a:endParaRPr lang="en-US" altLang="en-US" sz="2400" u="none">
              <a:latin typeface="Times" pitchFamily="18" charset="0"/>
            </a:endParaRPr>
          </a:p>
        </p:txBody>
      </p:sp>
      <p:sp>
        <p:nvSpPr>
          <p:cNvPr id="15363" name="Rectangle 4"/>
          <p:cNvSpPr>
            <a:spLocks noChangeArrowheads="1"/>
          </p:cNvSpPr>
          <p:nvPr/>
        </p:nvSpPr>
        <p:spPr bwMode="auto">
          <a:xfrm>
            <a:off x="2540000" y="3651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5400" u="sng">
                <a:solidFill>
                  <a:schemeClr val="tx1"/>
                </a:solidFill>
                <a:latin typeface="Arial" charset="0"/>
              </a:defRPr>
            </a:lvl1pPr>
            <a:lvl2pPr marL="742950" indent="-285750">
              <a:defRPr sz="5400" u="sng">
                <a:solidFill>
                  <a:schemeClr val="tx1"/>
                </a:solidFill>
                <a:latin typeface="Arial" charset="0"/>
              </a:defRPr>
            </a:lvl2pPr>
            <a:lvl3pPr marL="1143000" indent="-228600">
              <a:defRPr sz="5400" u="sng">
                <a:solidFill>
                  <a:schemeClr val="tx1"/>
                </a:solidFill>
                <a:latin typeface="Arial" charset="0"/>
              </a:defRPr>
            </a:lvl3pPr>
            <a:lvl4pPr marL="1600200" indent="-228600">
              <a:defRPr sz="5400" u="sng">
                <a:solidFill>
                  <a:schemeClr val="tx1"/>
                </a:solidFill>
                <a:latin typeface="Arial" charset="0"/>
              </a:defRPr>
            </a:lvl4pPr>
            <a:lvl5pPr marL="2057400" indent="-228600">
              <a:defRPr sz="5400" u="sng">
                <a:solidFill>
                  <a:schemeClr val="tx1"/>
                </a:solidFill>
                <a:latin typeface="Arial" charset="0"/>
              </a:defRPr>
            </a:lvl5pPr>
            <a:lvl6pPr marL="2514600" indent="-228600" eaLnBrk="0" fontAlgn="base" hangingPunct="0">
              <a:spcBef>
                <a:spcPct val="0"/>
              </a:spcBef>
              <a:spcAft>
                <a:spcPct val="0"/>
              </a:spcAft>
              <a:defRPr sz="5400" u="sng">
                <a:solidFill>
                  <a:schemeClr val="tx1"/>
                </a:solidFill>
                <a:latin typeface="Arial" charset="0"/>
              </a:defRPr>
            </a:lvl6pPr>
            <a:lvl7pPr marL="2971800" indent="-228600" eaLnBrk="0" fontAlgn="base" hangingPunct="0">
              <a:spcBef>
                <a:spcPct val="0"/>
              </a:spcBef>
              <a:spcAft>
                <a:spcPct val="0"/>
              </a:spcAft>
              <a:defRPr sz="5400" u="sng">
                <a:solidFill>
                  <a:schemeClr val="tx1"/>
                </a:solidFill>
                <a:latin typeface="Arial" charset="0"/>
              </a:defRPr>
            </a:lvl7pPr>
            <a:lvl8pPr marL="3429000" indent="-228600" eaLnBrk="0" fontAlgn="base" hangingPunct="0">
              <a:spcBef>
                <a:spcPct val="0"/>
              </a:spcBef>
              <a:spcAft>
                <a:spcPct val="0"/>
              </a:spcAft>
              <a:defRPr sz="5400" u="sng">
                <a:solidFill>
                  <a:schemeClr val="tx1"/>
                </a:solidFill>
                <a:latin typeface="Arial" charset="0"/>
              </a:defRPr>
            </a:lvl8pPr>
            <a:lvl9pPr marL="3886200" indent="-228600" eaLnBrk="0" fontAlgn="base" hangingPunct="0">
              <a:spcBef>
                <a:spcPct val="0"/>
              </a:spcBef>
              <a:spcAft>
                <a:spcPct val="0"/>
              </a:spcAft>
              <a:defRPr sz="5400" u="sng">
                <a:solidFill>
                  <a:schemeClr val="tx1"/>
                </a:solidFill>
                <a:latin typeface="Arial" charset="0"/>
              </a:defRPr>
            </a:lvl9pPr>
          </a:lstStyle>
          <a:p>
            <a:endParaRPr lang="en-US" altLang="en-US" sz="2400" u="none">
              <a:latin typeface="Times" pitchFamily="18" charset="0"/>
            </a:endParaRPr>
          </a:p>
        </p:txBody>
      </p:sp>
      <p:sp>
        <p:nvSpPr>
          <p:cNvPr id="2" name="Title 1"/>
          <p:cNvSpPr>
            <a:spLocks noGrp="1"/>
          </p:cNvSpPr>
          <p:nvPr>
            <p:ph type="ctrTitle"/>
          </p:nvPr>
        </p:nvSpPr>
        <p:spPr>
          <a:xfrm>
            <a:off x="1075809" y="1096889"/>
            <a:ext cx="10038796" cy="1731982"/>
          </a:xfrm>
        </p:spPr>
        <p:txBody>
          <a:bodyPr>
            <a:noAutofit/>
          </a:bodyPr>
          <a:lstStyle/>
          <a:p>
            <a:r>
              <a:rPr lang="en-US" sz="3600" spc="300" dirty="0"/>
              <a:t>Theoretical Foundations in </a:t>
            </a:r>
            <a:r>
              <a:rPr lang="en-US" sz="16600" i="0" spc="300" dirty="0">
                <a:solidFill>
                  <a:srgbClr val="FFC000"/>
                </a:solidFill>
                <a:effectLst>
                  <a:glow rad="101600">
                    <a:schemeClr val="accent3">
                      <a:satMod val="175000"/>
                      <a:alpha val="40000"/>
                    </a:schemeClr>
                  </a:glow>
                </a:effectLst>
                <a:latin typeface="Abadi MT Condensed Extra Bold" charset="0"/>
                <a:ea typeface="Abadi MT Condensed Extra Bold" charset="0"/>
                <a:cs typeface="Abadi MT Condensed Extra Bold" charset="0"/>
              </a:rPr>
              <a:t>Nursing</a:t>
            </a:r>
            <a:br>
              <a:rPr lang="en-US" sz="4800" spc="300" dirty="0"/>
            </a:br>
            <a:endParaRPr lang="en-US" sz="4800" spc="300" dirty="0"/>
          </a:p>
        </p:txBody>
      </p:sp>
      <p:sp>
        <p:nvSpPr>
          <p:cNvPr id="15364" name="Rectangle 6"/>
          <p:cNvSpPr>
            <a:spLocks noGrp="1" noChangeArrowheads="1"/>
          </p:cNvSpPr>
          <p:nvPr>
            <p:ph type="subTitle" idx="1"/>
          </p:nvPr>
        </p:nvSpPr>
        <p:spPr>
          <a:xfrm>
            <a:off x="1332955" y="5038617"/>
            <a:ext cx="7034362" cy="706355"/>
          </a:xfrm>
        </p:spPr>
        <p:txBody>
          <a:bodyPr>
            <a:noAutofit/>
          </a:bodyPr>
          <a:lstStyle/>
          <a:p>
            <a:pPr>
              <a:spcBef>
                <a:spcPct val="0"/>
              </a:spcBef>
              <a:defRPr/>
            </a:pPr>
            <a:r>
              <a:rPr lang="en-US" sz="3200" i="0" spc="300" dirty="0">
                <a:latin typeface="Abadi MT Condensed Extra Bold" charset="0"/>
                <a:ea typeface="Abadi MT Condensed Extra Bold" charset="0"/>
                <a:cs typeface="Abadi MT Condensed Extra Bold" charset="0"/>
              </a:rPr>
              <a:t>DR. JOHN MICHAEL O. LORENA, RN</a:t>
            </a:r>
          </a:p>
          <a:p>
            <a:pPr>
              <a:spcBef>
                <a:spcPct val="0"/>
              </a:spcBef>
              <a:defRPr/>
            </a:pPr>
            <a:r>
              <a:rPr lang="en-US" sz="3200" i="0" spc="300" dirty="0">
                <a:latin typeface="Abadi MT Condensed Extra Bold" charset="0"/>
                <a:ea typeface="Abadi MT Condensed Extra Bold" charset="0"/>
                <a:cs typeface="Abadi MT Condensed Extra Bold" charset="0"/>
              </a:rPr>
              <a:t>jolorena@tua.edu.ph</a:t>
            </a:r>
          </a:p>
        </p:txBody>
      </p:sp>
      <p:sp>
        <p:nvSpPr>
          <p:cNvPr id="15365" name="TextBox 6"/>
          <p:cNvSpPr txBox="1">
            <a:spLocks noChangeArrowheads="1"/>
          </p:cNvSpPr>
          <p:nvPr/>
        </p:nvSpPr>
        <p:spPr bwMode="auto">
          <a:xfrm>
            <a:off x="6002842" y="3124200"/>
            <a:ext cx="1847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5400" u="sng">
                <a:solidFill>
                  <a:schemeClr val="tx1"/>
                </a:solidFill>
                <a:latin typeface="Arial" charset="0"/>
              </a:defRPr>
            </a:lvl1pPr>
            <a:lvl2pPr marL="742950" indent="-285750">
              <a:defRPr sz="5400" u="sng">
                <a:solidFill>
                  <a:schemeClr val="tx1"/>
                </a:solidFill>
                <a:latin typeface="Arial" charset="0"/>
              </a:defRPr>
            </a:lvl2pPr>
            <a:lvl3pPr marL="1143000" indent="-228600">
              <a:defRPr sz="5400" u="sng">
                <a:solidFill>
                  <a:schemeClr val="tx1"/>
                </a:solidFill>
                <a:latin typeface="Arial" charset="0"/>
              </a:defRPr>
            </a:lvl3pPr>
            <a:lvl4pPr marL="1600200" indent="-228600">
              <a:defRPr sz="5400" u="sng">
                <a:solidFill>
                  <a:schemeClr val="tx1"/>
                </a:solidFill>
                <a:latin typeface="Arial" charset="0"/>
              </a:defRPr>
            </a:lvl4pPr>
            <a:lvl5pPr marL="2057400" indent="-228600">
              <a:defRPr sz="5400" u="sng">
                <a:solidFill>
                  <a:schemeClr val="tx1"/>
                </a:solidFill>
                <a:latin typeface="Arial" charset="0"/>
              </a:defRPr>
            </a:lvl5pPr>
            <a:lvl6pPr marL="2514600" indent="-228600" eaLnBrk="0" fontAlgn="base" hangingPunct="0">
              <a:spcBef>
                <a:spcPct val="0"/>
              </a:spcBef>
              <a:spcAft>
                <a:spcPct val="0"/>
              </a:spcAft>
              <a:defRPr sz="5400" u="sng">
                <a:solidFill>
                  <a:schemeClr val="tx1"/>
                </a:solidFill>
                <a:latin typeface="Arial" charset="0"/>
              </a:defRPr>
            </a:lvl6pPr>
            <a:lvl7pPr marL="2971800" indent="-228600" eaLnBrk="0" fontAlgn="base" hangingPunct="0">
              <a:spcBef>
                <a:spcPct val="0"/>
              </a:spcBef>
              <a:spcAft>
                <a:spcPct val="0"/>
              </a:spcAft>
              <a:defRPr sz="5400" u="sng">
                <a:solidFill>
                  <a:schemeClr val="tx1"/>
                </a:solidFill>
                <a:latin typeface="Arial" charset="0"/>
              </a:defRPr>
            </a:lvl7pPr>
            <a:lvl8pPr marL="3429000" indent="-228600" eaLnBrk="0" fontAlgn="base" hangingPunct="0">
              <a:spcBef>
                <a:spcPct val="0"/>
              </a:spcBef>
              <a:spcAft>
                <a:spcPct val="0"/>
              </a:spcAft>
              <a:defRPr sz="5400" u="sng">
                <a:solidFill>
                  <a:schemeClr val="tx1"/>
                </a:solidFill>
                <a:latin typeface="Arial" charset="0"/>
              </a:defRPr>
            </a:lvl8pPr>
            <a:lvl9pPr marL="3886200" indent="-228600" eaLnBrk="0" fontAlgn="base" hangingPunct="0">
              <a:spcBef>
                <a:spcPct val="0"/>
              </a:spcBef>
              <a:spcAft>
                <a:spcPct val="0"/>
              </a:spcAft>
              <a:defRPr sz="5400" u="sng">
                <a:solidFill>
                  <a:schemeClr val="tx1"/>
                </a:solidFill>
                <a:latin typeface="Arial" charset="0"/>
              </a:defRPr>
            </a:lvl9pPr>
          </a:lstStyle>
          <a:p>
            <a:pPr algn="ctr"/>
            <a:endParaRPr lang="en-US" altLang="en-US" sz="2000" u="none"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7803" y="3544870"/>
            <a:ext cx="3492515" cy="2555499"/>
          </a:xfrm>
          <a:prstGeom prst="rect">
            <a:avLst/>
          </a:prstGeom>
        </p:spPr>
      </p:pic>
      <p:sp>
        <p:nvSpPr>
          <p:cNvPr id="8" name="Rectangle 6">
            <a:extLst>
              <a:ext uri="{FF2B5EF4-FFF2-40B4-BE49-F238E27FC236}">
                <a16:creationId xmlns:a16="http://schemas.microsoft.com/office/drawing/2014/main" id="{8F51FCA0-53DC-D04F-BFC9-DF4982B52B20}"/>
              </a:ext>
            </a:extLst>
          </p:cNvPr>
          <p:cNvSpPr txBox="1">
            <a:spLocks noChangeArrowheads="1"/>
          </p:cNvSpPr>
          <p:nvPr/>
        </p:nvSpPr>
        <p:spPr>
          <a:xfrm>
            <a:off x="1143196" y="3348831"/>
            <a:ext cx="7034362" cy="706355"/>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i="1" kern="1200" baseline="0">
                <a:solidFill>
                  <a:schemeClr val="tx2"/>
                </a:solidFill>
                <a:latin typeface="+mn-lt"/>
                <a:ea typeface="+mn-ea"/>
                <a:cs typeface="+mn-cs"/>
              </a:defRPr>
            </a:lvl1pPr>
            <a:lvl2pPr marL="457200" indent="0" algn="ctr" defTabSz="914400" rtl="0" eaLnBrk="1" latinLnBrk="0" hangingPunct="1">
              <a:lnSpc>
                <a:spcPct val="112000"/>
              </a:lnSpc>
              <a:spcBef>
                <a:spcPts val="900"/>
              </a:spcBef>
              <a:buFont typeface="Corbel" panose="020B0503020204020204" pitchFamily="34" charset="0"/>
              <a:buNone/>
              <a:defRPr sz="2000" kern="1200" baseline="0">
                <a:solidFill>
                  <a:schemeClr val="tx1">
                    <a:lumMod val="85000"/>
                    <a:lumOff val="15000"/>
                  </a:schemeClr>
                </a:solidFill>
                <a:latin typeface="+mn-lt"/>
                <a:ea typeface="+mn-ea"/>
                <a:cs typeface="+mn-cs"/>
              </a:defRPr>
            </a:lvl2pPr>
            <a:lvl3pPr marL="914400" indent="0" algn="ctr" defTabSz="914400" rtl="0" eaLnBrk="1" latinLnBrk="0" hangingPunct="1">
              <a:lnSpc>
                <a:spcPct val="112000"/>
              </a:lnSpc>
              <a:spcBef>
                <a:spcPts val="900"/>
              </a:spcBef>
              <a:buFont typeface="Arial" panose="020B0604020202020204" pitchFamily="34" charset="0"/>
              <a:buNone/>
              <a:defRPr sz="1800" kern="1200" baseline="0">
                <a:solidFill>
                  <a:schemeClr val="tx1">
                    <a:lumMod val="85000"/>
                    <a:lumOff val="15000"/>
                  </a:schemeClr>
                </a:solidFill>
                <a:latin typeface="+mn-lt"/>
                <a:ea typeface="+mn-ea"/>
                <a:cs typeface="+mn-cs"/>
              </a:defRPr>
            </a:lvl3pPr>
            <a:lvl4pPr marL="1371600" indent="0" algn="ctr" defTabSz="914400" rtl="0" eaLnBrk="1" latinLnBrk="0" hangingPunct="1">
              <a:lnSpc>
                <a:spcPct val="112000"/>
              </a:lnSpc>
              <a:spcBef>
                <a:spcPts val="900"/>
              </a:spcBef>
              <a:buFont typeface="Corbel" panose="020B0503020204020204" pitchFamily="34" charset="0"/>
              <a:buNone/>
              <a:defRPr sz="1600" kern="1200" baseline="0">
                <a:solidFill>
                  <a:schemeClr val="tx1">
                    <a:lumMod val="85000"/>
                    <a:lumOff val="15000"/>
                  </a:schemeClr>
                </a:solidFill>
                <a:latin typeface="+mn-lt"/>
                <a:ea typeface="+mn-ea"/>
                <a:cs typeface="+mn-cs"/>
              </a:defRPr>
            </a:lvl4pPr>
            <a:lvl5pPr marL="1828800" indent="0" algn="ctr" defTabSz="914400" rtl="0" eaLnBrk="1" latinLnBrk="0" hangingPunct="1">
              <a:lnSpc>
                <a:spcPct val="112000"/>
              </a:lnSpc>
              <a:spcBef>
                <a:spcPts val="900"/>
              </a:spcBef>
              <a:buFont typeface="Arial" panose="020B0604020202020204" pitchFamily="34" charset="0"/>
              <a:buNone/>
              <a:defRPr sz="1600" i="1" kern="1200" baseline="0">
                <a:solidFill>
                  <a:schemeClr val="tx1">
                    <a:lumMod val="85000"/>
                    <a:lumOff val="15000"/>
                  </a:schemeClr>
                </a:solidFill>
                <a:latin typeface="+mn-lt"/>
                <a:ea typeface="+mn-ea"/>
                <a:cs typeface="+mn-cs"/>
              </a:defRPr>
            </a:lvl5pPr>
            <a:lvl6pPr marL="22860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6pPr>
            <a:lvl7pPr marL="2743200" indent="0" algn="ctr" defTabSz="914400" rtl="0" eaLnBrk="1" latinLnBrk="0" hangingPunct="1">
              <a:lnSpc>
                <a:spcPct val="112000"/>
              </a:lnSpc>
              <a:spcBef>
                <a:spcPts val="1300"/>
              </a:spcBef>
              <a:buFont typeface="Arial" panose="020B0604020202020204" pitchFamily="34" charset="0"/>
              <a:buNone/>
              <a:defRPr sz="1600" i="1" kern="1200">
                <a:solidFill>
                  <a:schemeClr val="tx1">
                    <a:lumMod val="85000"/>
                    <a:lumOff val="15000"/>
                  </a:schemeClr>
                </a:solidFill>
                <a:latin typeface="+mn-lt"/>
                <a:ea typeface="+mn-ea"/>
                <a:cs typeface="+mn-cs"/>
              </a:defRPr>
            </a:lvl7pPr>
            <a:lvl8pPr marL="32004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8pPr>
            <a:lvl9pPr marL="3657600" indent="0" algn="ctr" defTabSz="914400" rtl="0" eaLnBrk="1" latinLnBrk="0" hangingPunct="1">
              <a:lnSpc>
                <a:spcPct val="112000"/>
              </a:lnSpc>
              <a:spcBef>
                <a:spcPts val="1300"/>
              </a:spcBef>
              <a:buFont typeface="Arial" panose="020B0604020202020204" pitchFamily="34" charset="0"/>
              <a:buNone/>
              <a:defRPr sz="1600" i="1" kern="1200" baseline="0">
                <a:solidFill>
                  <a:schemeClr val="tx1">
                    <a:lumMod val="85000"/>
                    <a:lumOff val="15000"/>
                  </a:schemeClr>
                </a:solidFill>
                <a:latin typeface="+mn-lt"/>
                <a:ea typeface="+mn-ea"/>
                <a:cs typeface="+mn-cs"/>
              </a:defRPr>
            </a:lvl9pPr>
          </a:lstStyle>
          <a:p>
            <a:pPr>
              <a:spcBef>
                <a:spcPct val="0"/>
              </a:spcBef>
              <a:defRPr/>
            </a:pPr>
            <a:r>
              <a:rPr lang="en-US" sz="4400" i="0" spc="300" dirty="0">
                <a:latin typeface="Abadi MT Condensed Extra Bold" charset="0"/>
                <a:ea typeface="Abadi MT Condensed Extra Bold" charset="0"/>
                <a:cs typeface="Abadi MT Condensed Extra Bold" charset="0"/>
              </a:rPr>
              <a:t>An Introduction </a:t>
            </a:r>
          </a:p>
        </p:txBody>
      </p:sp>
    </p:spTree>
    <p:extLst>
      <p:ext uri="{BB962C8B-B14F-4D97-AF65-F5344CB8AC3E}">
        <p14:creationId xmlns:p14="http://schemas.microsoft.com/office/powerpoint/2010/main" val="157977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additive="base">
                                        <p:cTn id="7" dur="500" fill="hold"/>
                                        <p:tgtEl>
                                          <p:spTgt spid="1536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4">
                                            <p:txEl>
                                              <p:pRg st="1" end="1"/>
                                            </p:txEl>
                                          </p:spTgt>
                                        </p:tgtEl>
                                        <p:attrNameLst>
                                          <p:attrName>style.visibility</p:attrName>
                                        </p:attrNameLst>
                                      </p:cBhvr>
                                      <p:to>
                                        <p:strVal val="visible"/>
                                      </p:to>
                                    </p:set>
                                    <p:anim calcmode="lin" valueType="num">
                                      <p:cBhvr additive="base">
                                        <p:cTn id="13" dur="500" fill="hold"/>
                                        <p:tgtEl>
                                          <p:spTgt spid="1536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uild="p"/>
      <p:bldP spid="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myburnoutthing.com/wp-content/uploads/image/Jerome%20Stone%20carto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2" y="0"/>
            <a:ext cx="597444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5053" y="0"/>
            <a:ext cx="6456947" cy="6858000"/>
          </a:xfrm>
          <a:prstGeom prst="rect">
            <a:avLst/>
          </a:prstGeom>
        </p:spPr>
      </p:pic>
      <p:pic>
        <p:nvPicPr>
          <p:cNvPr id="2" name="Picture 1"/>
          <p:cNvPicPr>
            <a:picLocks noChangeAspect="1"/>
          </p:cNvPicPr>
          <p:nvPr/>
        </p:nvPicPr>
        <p:blipFill>
          <a:blip r:embed="rId5"/>
          <a:stretch>
            <a:fillRect/>
          </a:stretch>
        </p:blipFill>
        <p:spPr>
          <a:xfrm>
            <a:off x="3188972" y="372621"/>
            <a:ext cx="5625843" cy="5625843"/>
          </a:xfrm>
          <a:prstGeom prst="rect">
            <a:avLst/>
          </a:prstGeom>
        </p:spPr>
      </p:pic>
      <p:sp>
        <p:nvSpPr>
          <p:cNvPr id="4" name="Rectangle 3"/>
          <p:cNvSpPr/>
          <p:nvPr/>
        </p:nvSpPr>
        <p:spPr>
          <a:xfrm>
            <a:off x="646466" y="-182028"/>
            <a:ext cx="11063029" cy="2646878"/>
          </a:xfrm>
          <a:prstGeom prst="rect">
            <a:avLst/>
          </a:prstGeom>
          <a:noFill/>
        </p:spPr>
        <p:txBody>
          <a:bodyPr wrap="none" lIns="91440" tIns="45720" rIns="91440" bIns="45720">
            <a:spAutoFit/>
          </a:bodyPr>
          <a:lstStyle/>
          <a:p>
            <a:pPr algn="ctr"/>
            <a:r>
              <a:rPr lang="en-US" sz="16600" b="1" cap="none" spc="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rPr>
              <a:t>MULTITASKER</a:t>
            </a:r>
            <a:endParaRPr lang="en-US" sz="16600" b="1" cap="none" spc="0" dirty="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endParaRPr>
          </a:p>
        </p:txBody>
      </p:sp>
      <p:sp>
        <p:nvSpPr>
          <p:cNvPr id="6" name="Rectangle 5"/>
          <p:cNvSpPr/>
          <p:nvPr/>
        </p:nvSpPr>
        <p:spPr>
          <a:xfrm>
            <a:off x="1584415" y="1859340"/>
            <a:ext cx="9187130" cy="1569660"/>
          </a:xfrm>
          <a:prstGeom prst="rect">
            <a:avLst/>
          </a:prstGeom>
          <a:noFill/>
        </p:spPr>
        <p:txBody>
          <a:bodyPr wrap="none" lIns="91440" tIns="45720" rIns="91440" bIns="45720">
            <a:spAutoFit/>
          </a:bodyPr>
          <a:lstStyle/>
          <a:p>
            <a:pPr algn="ctr"/>
            <a:r>
              <a:rPr lang="en-US" sz="9600" b="1" cap="none" spc="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rPr>
              <a:t>PRESENCE OF MIND</a:t>
            </a:r>
            <a:endParaRPr lang="en-US" sz="9600" b="1" cap="none" spc="0" dirty="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endParaRPr>
          </a:p>
        </p:txBody>
      </p:sp>
      <p:sp>
        <p:nvSpPr>
          <p:cNvPr id="7" name="Rectangle 6"/>
          <p:cNvSpPr/>
          <p:nvPr/>
        </p:nvSpPr>
        <p:spPr>
          <a:xfrm>
            <a:off x="329184" y="3185542"/>
            <a:ext cx="11667744" cy="1862048"/>
          </a:xfrm>
          <a:prstGeom prst="rect">
            <a:avLst/>
          </a:prstGeom>
          <a:noFill/>
        </p:spPr>
        <p:txBody>
          <a:bodyPr wrap="square" lIns="91440" tIns="45720" rIns="91440" bIns="45720">
            <a:spAutoFit/>
          </a:bodyPr>
          <a:lstStyle/>
          <a:p>
            <a:pPr algn="ctr"/>
            <a:r>
              <a:rPr lang="en-US" sz="11500" b="1" cap="none" spc="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rPr>
              <a:t>CRITICAL THINKER</a:t>
            </a:r>
            <a:endParaRPr lang="en-US" sz="11500" b="1" cap="none" spc="0" dirty="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endParaRPr>
          </a:p>
        </p:txBody>
      </p:sp>
      <p:sp>
        <p:nvSpPr>
          <p:cNvPr id="8" name="Rectangle 7"/>
          <p:cNvSpPr/>
          <p:nvPr/>
        </p:nvSpPr>
        <p:spPr>
          <a:xfrm>
            <a:off x="1584415" y="4752494"/>
            <a:ext cx="9339993" cy="1862048"/>
          </a:xfrm>
          <a:prstGeom prst="rect">
            <a:avLst/>
          </a:prstGeom>
          <a:noFill/>
        </p:spPr>
        <p:txBody>
          <a:bodyPr wrap="none" lIns="91440" tIns="45720" rIns="91440" bIns="45720">
            <a:spAutoFit/>
          </a:bodyPr>
          <a:lstStyle/>
          <a:p>
            <a:pPr algn="ctr"/>
            <a:r>
              <a:rPr lang="en-US" sz="11500" b="1" cap="none" spc="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rPr>
              <a:t>RIGHT ATTITUDE</a:t>
            </a:r>
            <a:endParaRPr lang="en-US" sz="11500" b="1" cap="none" spc="0" dirty="0">
              <a:ln w="6600">
                <a:solidFill>
                  <a:schemeClr val="accent2"/>
                </a:solidFill>
                <a:prstDash val="solid"/>
              </a:ln>
              <a:solidFill>
                <a:srgbClr val="FFFFFF"/>
              </a:solidFill>
              <a:effectLst>
                <a:outerShdw dist="38100" dir="2700000" algn="tl" rotWithShape="0">
                  <a:schemeClr val="accent2"/>
                </a:outerShdw>
              </a:effectLst>
              <a:latin typeface="Abadi MT Condensed Extra Bold" charset="0"/>
              <a:ea typeface="Abadi MT Condensed Extra Bold" charset="0"/>
              <a:cs typeface="Abadi MT Condensed Extra Bold" charset="0"/>
            </a:endParaRPr>
          </a:p>
        </p:txBody>
      </p:sp>
      <p:sp>
        <p:nvSpPr>
          <p:cNvPr id="9" name="Rectangle 8"/>
          <p:cNvSpPr/>
          <p:nvPr/>
        </p:nvSpPr>
        <p:spPr>
          <a:xfrm>
            <a:off x="-124192" y="726641"/>
            <a:ext cx="12316192" cy="5386090"/>
          </a:xfrm>
          <a:prstGeom prst="rect">
            <a:avLst/>
          </a:prstGeom>
          <a:noFill/>
        </p:spPr>
        <p:txBody>
          <a:bodyPr wrap="none" lIns="91440" tIns="45720" rIns="91440" bIns="45720">
            <a:spAutoFit/>
          </a:bodyPr>
          <a:lstStyle/>
          <a:p>
            <a:pPr algn="ctr"/>
            <a:r>
              <a:rPr lang="en-US" sz="34400" b="1" cap="none" spc="0" dirty="0">
                <a:ln w="6600">
                  <a:solidFill>
                    <a:schemeClr val="accent2"/>
                  </a:solidFill>
                  <a:prstDash val="solid"/>
                </a:ln>
                <a:solidFill>
                  <a:srgbClr val="FFFF00"/>
                </a:solidFill>
                <a:effectLst>
                  <a:outerShdw dist="38100" dir="2700000" algn="tl" rotWithShape="0">
                    <a:schemeClr val="accent2"/>
                  </a:outerShdw>
                </a:effectLst>
                <a:latin typeface="Abadi MT Condensed Extra Bold" charset="0"/>
                <a:ea typeface="Abadi MT Condensed Extra Bold" charset="0"/>
                <a:cs typeface="Abadi MT Condensed Extra Bold" charset="0"/>
              </a:rPr>
              <a:t>CARING</a:t>
            </a:r>
          </a:p>
        </p:txBody>
      </p:sp>
      <p:sp>
        <p:nvSpPr>
          <p:cNvPr id="5" name="Rectangle 4"/>
          <p:cNvSpPr/>
          <p:nvPr/>
        </p:nvSpPr>
        <p:spPr>
          <a:xfrm>
            <a:off x="9670818" y="3722769"/>
            <a:ext cx="2383986" cy="1446550"/>
          </a:xfrm>
          <a:prstGeom prst="rect">
            <a:avLst/>
          </a:prstGeom>
          <a:noFill/>
        </p:spPr>
        <p:txBody>
          <a:bodyPr wrap="none" lIns="91440" tIns="45720" rIns="91440" bIns="45720">
            <a:spAutoFit/>
          </a:bodyPr>
          <a:lstStyle/>
          <a:p>
            <a:pPr algn="ctr"/>
            <a:r>
              <a:rPr lang="en-US" sz="8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badi MT Condensed Extra Bold" charset="0"/>
                <a:ea typeface="Abadi MT Condensed Extra Bold" charset="0"/>
                <a:cs typeface="Abadi MT Condensed Extra Bold" charset="0"/>
              </a:rPr>
              <a:t>URSE</a:t>
            </a:r>
            <a:endParaRPr lang="en-US" sz="66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badi MT Condensed Extra Bold" charset="0"/>
              <a:ea typeface="Abadi MT Condensed Extra Bold" charset="0"/>
              <a:cs typeface="Abadi MT Condensed Extra Bold" charset="0"/>
            </a:endParaRPr>
          </a:p>
        </p:txBody>
      </p:sp>
      <p:sp>
        <p:nvSpPr>
          <p:cNvPr id="10" name="Rectangle 9"/>
          <p:cNvSpPr/>
          <p:nvPr/>
        </p:nvSpPr>
        <p:spPr>
          <a:xfrm>
            <a:off x="7383500" y="797611"/>
            <a:ext cx="2573140" cy="5386090"/>
          </a:xfrm>
          <a:prstGeom prst="rect">
            <a:avLst/>
          </a:prstGeom>
        </p:spPr>
        <p:txBody>
          <a:bodyPr wrap="none">
            <a:spAutoFit/>
          </a:bodyPr>
          <a:lstStyle/>
          <a:p>
            <a:r>
              <a:rPr lang="en-US" sz="34400" b="1" dirty="0">
                <a:ln w="6600">
                  <a:solidFill>
                    <a:schemeClr val="accent2"/>
                  </a:solidFill>
                  <a:prstDash val="solid"/>
                </a:ln>
                <a:effectLst>
                  <a:outerShdw dist="38100" dir="2700000" algn="tl" rotWithShape="0">
                    <a:schemeClr val="accent2"/>
                  </a:outerShdw>
                </a:effectLst>
                <a:latin typeface="Abadi MT Condensed Extra Bold" charset="0"/>
                <a:ea typeface="Abadi MT Condensed Extra Bold" charset="0"/>
                <a:cs typeface="Abadi MT Condensed Extra Bold" charset="0"/>
              </a:rPr>
              <a:t>N</a:t>
            </a:r>
            <a:endParaRPr lang="en-US" sz="4400" dirty="0"/>
          </a:p>
        </p:txBody>
      </p:sp>
      <p:sp>
        <p:nvSpPr>
          <p:cNvPr id="11" name="Rectangle 10"/>
          <p:cNvSpPr/>
          <p:nvPr/>
        </p:nvSpPr>
        <p:spPr>
          <a:xfrm>
            <a:off x="7383500" y="1704109"/>
            <a:ext cx="4671304" cy="334348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6826496"/>
      </p:ext>
    </p:extLst>
  </p:cSld>
  <p:clrMapOvr>
    <a:masterClrMapping/>
  </p:clrMapOvr>
  <mc:AlternateContent xmlns:mc="http://schemas.openxmlformats.org/markup-compatibility/2006" xmlns:p14="http://schemas.microsoft.com/office/powerpoint/2010/main">
    <mc:Choice Requires="p14">
      <p:transition spd="slow" p14:dur="15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2"/>
                                        </p:tgtEl>
                                        <p:attrNameLst>
                                          <p:attrName>ppt_w</p:attrName>
                                        </p:attrNameLst>
                                      </p:cBhvr>
                                      <p:tavLst>
                                        <p:tav tm="0">
                                          <p:val>
                                            <p:strVal val="ppt_w"/>
                                          </p:val>
                                        </p:tav>
                                        <p:tav tm="100000">
                                          <p:val>
                                            <p:fltVal val="0"/>
                                          </p:val>
                                        </p:tav>
                                      </p:tavLst>
                                    </p:anim>
                                    <p:anim calcmode="lin" valueType="num">
                                      <p:cBhvr>
                                        <p:cTn id="7" dur="500"/>
                                        <p:tgtEl>
                                          <p:spTgt spid="2"/>
                                        </p:tgtEl>
                                        <p:attrNameLst>
                                          <p:attrName>ppt_h</p:attrName>
                                        </p:attrNameLst>
                                      </p:cBhvr>
                                      <p:tavLst>
                                        <p:tav tm="0">
                                          <p:val>
                                            <p:strVal val="ppt_h"/>
                                          </p:val>
                                        </p:tav>
                                        <p:tav tm="100000">
                                          <p:val>
                                            <p:fltVal val="0"/>
                                          </p:val>
                                        </p:tav>
                                      </p:tavLst>
                                    </p:anim>
                                    <p:animEffect transition="out" filter="fade">
                                      <p:cBhvr>
                                        <p:cTn id="8" dur="500"/>
                                        <p:tgtEl>
                                          <p:spTgt spid="2"/>
                                        </p:tgtEl>
                                      </p:cBhvr>
                                    </p:animEffect>
                                    <p:set>
                                      <p:cBhvr>
                                        <p:cTn id="9" dur="1" fill="hold">
                                          <p:stCondLst>
                                            <p:cond delay="499"/>
                                          </p:stCondLst>
                                        </p:cTn>
                                        <p:tgtEl>
                                          <p:spTgt spid="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7650"/>
                                        </p:tgtEl>
                                        <p:attrNameLst>
                                          <p:attrName>style.visibility</p:attrName>
                                        </p:attrNameLst>
                                      </p:cBhvr>
                                      <p:to>
                                        <p:strVal val="visible"/>
                                      </p:to>
                                    </p:set>
                                    <p:anim calcmode="lin" valueType="num">
                                      <p:cBhvr>
                                        <p:cTn id="14" dur="500" fill="hold"/>
                                        <p:tgtEl>
                                          <p:spTgt spid="27650"/>
                                        </p:tgtEl>
                                        <p:attrNameLst>
                                          <p:attrName>ppt_w</p:attrName>
                                        </p:attrNameLst>
                                      </p:cBhvr>
                                      <p:tavLst>
                                        <p:tav tm="0">
                                          <p:val>
                                            <p:fltVal val="0"/>
                                          </p:val>
                                        </p:tav>
                                        <p:tav tm="100000">
                                          <p:val>
                                            <p:strVal val="#ppt_w"/>
                                          </p:val>
                                        </p:tav>
                                      </p:tavLst>
                                    </p:anim>
                                    <p:anim calcmode="lin" valueType="num">
                                      <p:cBhvr>
                                        <p:cTn id="15" dur="500" fill="hold"/>
                                        <p:tgtEl>
                                          <p:spTgt spid="27650"/>
                                        </p:tgtEl>
                                        <p:attrNameLst>
                                          <p:attrName>ppt_h</p:attrName>
                                        </p:attrNameLst>
                                      </p:cBhvr>
                                      <p:tavLst>
                                        <p:tav tm="0">
                                          <p:val>
                                            <p:fltVal val="0"/>
                                          </p:val>
                                        </p:tav>
                                        <p:tav tm="100000">
                                          <p:val>
                                            <p:strVal val="#ppt_h"/>
                                          </p:val>
                                        </p:tav>
                                      </p:tavLst>
                                    </p:anim>
                                    <p:animEffect transition="in" filter="fade">
                                      <p:cBhvr>
                                        <p:cTn id="16" dur="500"/>
                                        <p:tgtEl>
                                          <p:spTgt spid="27650"/>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p:cTn id="50" dur="500" fill="hold"/>
                                        <p:tgtEl>
                                          <p:spTgt spid="8"/>
                                        </p:tgtEl>
                                        <p:attrNameLst>
                                          <p:attrName>ppt_w</p:attrName>
                                        </p:attrNameLst>
                                      </p:cBhvr>
                                      <p:tavLst>
                                        <p:tav tm="0">
                                          <p:val>
                                            <p:fltVal val="0"/>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animEffect transition="in" filter="fade">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fill="hold"/>
                                        <p:tgtEl>
                                          <p:spTgt spid="10"/>
                                        </p:tgtEl>
                                        <p:attrNameLst>
                                          <p:attrName>ppt_x</p:attrName>
                                        </p:attrNameLst>
                                      </p:cBhvr>
                                      <p:tavLst>
                                        <p:tav tm="0">
                                          <p:val>
                                            <p:strVal val="#ppt_x"/>
                                          </p:val>
                                        </p:tav>
                                        <p:tav tm="100000">
                                          <p:val>
                                            <p:strVal val="#ppt_x"/>
                                          </p:val>
                                        </p:tav>
                                      </p:tavLst>
                                    </p:anim>
                                    <p:anim calcmode="lin" valueType="num">
                                      <p:cBhvr additive="base">
                                        <p:cTn id="6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7" presetClass="entr" presetSubtype="0" fill="hold" grpId="1" nodeType="click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1000"/>
                                        <p:tgtEl>
                                          <p:spTgt spid="5"/>
                                        </p:tgtEl>
                                      </p:cBhvr>
                                    </p:animEffect>
                                    <p:anim calcmode="lin" valueType="num">
                                      <p:cBhvr>
                                        <p:cTn id="71" dur="1000" fill="hold"/>
                                        <p:tgtEl>
                                          <p:spTgt spid="5"/>
                                        </p:tgtEl>
                                        <p:attrNameLst>
                                          <p:attrName>ppt_x</p:attrName>
                                        </p:attrNameLst>
                                      </p:cBhvr>
                                      <p:tavLst>
                                        <p:tav tm="0">
                                          <p:val>
                                            <p:strVal val="#ppt_x"/>
                                          </p:val>
                                        </p:tav>
                                        <p:tav tm="100000">
                                          <p:val>
                                            <p:strVal val="#ppt_x"/>
                                          </p:val>
                                        </p:tav>
                                      </p:tavLst>
                                    </p:anim>
                                    <p:anim calcmode="lin" valueType="num">
                                      <p:cBhvr>
                                        <p:cTn id="72" dur="900" decel="100000" fill="hold"/>
                                        <p:tgtEl>
                                          <p:spTgt spid="5"/>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fltVal val="0"/>
                                          </p:val>
                                        </p:tav>
                                        <p:tav tm="100000">
                                          <p:val>
                                            <p:strVal val="#ppt_w"/>
                                          </p:val>
                                        </p:tav>
                                      </p:tavLst>
                                    </p:anim>
                                    <p:anim calcmode="lin" valueType="num">
                                      <p:cBhvr>
                                        <p:cTn id="79" dur="500" fill="hold"/>
                                        <p:tgtEl>
                                          <p:spTgt spid="11"/>
                                        </p:tgtEl>
                                        <p:attrNameLst>
                                          <p:attrName>ppt_h</p:attrName>
                                        </p:attrNameLst>
                                      </p:cBhvr>
                                      <p:tavLst>
                                        <p:tav tm="0">
                                          <p:val>
                                            <p:fltVal val="0"/>
                                          </p:val>
                                        </p:tav>
                                        <p:tav tm="100000">
                                          <p:val>
                                            <p:strVal val="#ppt_h"/>
                                          </p:val>
                                        </p:tav>
                                      </p:tavLst>
                                    </p:anim>
                                    <p:animEffect transition="in" filter="fade">
                                      <p:cBhvr>
                                        <p:cTn id="8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5" grpId="1"/>
      <p:bldP spid="10"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9678"/>
            <a:ext cx="6777789" cy="595354"/>
          </a:xfrm>
        </p:spPr>
        <p:txBody>
          <a:bodyPr>
            <a:normAutofit fontScale="90000"/>
          </a:bodyPr>
          <a:lstStyle/>
          <a:p>
            <a:pPr algn="l"/>
            <a:r>
              <a:rPr lang="en-US" sz="4400" spc="300" dirty="0"/>
              <a:t>ORIGIN of the WORD</a:t>
            </a:r>
          </a:p>
        </p:txBody>
      </p:sp>
      <p:graphicFrame>
        <p:nvGraphicFramePr>
          <p:cNvPr id="4" name="Table 3"/>
          <p:cNvGraphicFramePr>
            <a:graphicFrameLocks noGrp="1"/>
          </p:cNvGraphicFramePr>
          <p:nvPr>
            <p:extLst>
              <p:ext uri="{D42A27DB-BD31-4B8C-83A1-F6EECF244321}">
                <p14:modId xmlns:p14="http://schemas.microsoft.com/office/powerpoint/2010/main" val="661241396"/>
              </p:ext>
            </p:extLst>
          </p:nvPr>
        </p:nvGraphicFramePr>
        <p:xfrm>
          <a:off x="888487" y="1459832"/>
          <a:ext cx="10571010" cy="4238722"/>
        </p:xfrm>
        <a:graphic>
          <a:graphicData uri="http://schemas.openxmlformats.org/drawingml/2006/table">
            <a:tbl>
              <a:tblPr firstRow="1" bandRow="1">
                <a:tableStyleId>{5940675A-B579-460E-94D1-54222C63F5DA}</a:tableStyleId>
              </a:tblPr>
              <a:tblGrid>
                <a:gridCol w="5285505">
                  <a:extLst>
                    <a:ext uri="{9D8B030D-6E8A-4147-A177-3AD203B41FA5}">
                      <a16:colId xmlns:a16="http://schemas.microsoft.com/office/drawing/2014/main" val="20000"/>
                    </a:ext>
                  </a:extLst>
                </a:gridCol>
                <a:gridCol w="5285505">
                  <a:extLst>
                    <a:ext uri="{9D8B030D-6E8A-4147-A177-3AD203B41FA5}">
                      <a16:colId xmlns:a16="http://schemas.microsoft.com/office/drawing/2014/main" val="20001"/>
                    </a:ext>
                  </a:extLst>
                </a:gridCol>
              </a:tblGrid>
              <a:tr h="522161">
                <a:tc>
                  <a:txBody>
                    <a:bodyPr/>
                    <a:lstStyle/>
                    <a:p>
                      <a:pPr algn="ctr"/>
                      <a:r>
                        <a:rPr lang="en-US" sz="2800" b="0" i="0" spc="300" dirty="0">
                          <a:latin typeface="Cambria" charset="0"/>
                          <a:ea typeface="Cambria" charset="0"/>
                          <a:cs typeface="Cambria" charset="0"/>
                        </a:rPr>
                        <a:t>Latin word </a:t>
                      </a:r>
                      <a:r>
                        <a:rPr lang="en-US" sz="2800" b="0" i="0" spc="300" dirty="0" err="1">
                          <a:latin typeface="Cambria" charset="0"/>
                          <a:ea typeface="Cambria" charset="0"/>
                          <a:cs typeface="Cambria" charset="0"/>
                        </a:rPr>
                        <a:t>Nutrire</a:t>
                      </a:r>
                      <a:endParaRPr lang="en-US" sz="2800" b="0" i="0" spc="300" dirty="0">
                        <a:latin typeface="Cambria" charset="0"/>
                        <a:ea typeface="Cambria" charset="0"/>
                        <a:cs typeface="Cambria" charset="0"/>
                      </a:endParaRPr>
                    </a:p>
                  </a:txBody>
                  <a:tcPr>
                    <a:solidFill>
                      <a:schemeClr val="bg1"/>
                    </a:solidFill>
                  </a:tcPr>
                </a:tc>
                <a:tc>
                  <a:txBody>
                    <a:bodyPr/>
                    <a:lstStyle/>
                    <a:p>
                      <a:pPr algn="just"/>
                      <a:r>
                        <a:rPr lang="en-US" sz="2400" b="0" i="0" spc="300" dirty="0">
                          <a:latin typeface="Cambria" charset="0"/>
                          <a:ea typeface="Cambria" charset="0"/>
                          <a:cs typeface="Cambria" charset="0"/>
                        </a:rPr>
                        <a:t>Nourish</a:t>
                      </a:r>
                    </a:p>
                  </a:txBody>
                  <a:tcPr>
                    <a:solidFill>
                      <a:schemeClr val="bg1"/>
                    </a:solidFill>
                  </a:tcPr>
                </a:tc>
                <a:extLst>
                  <a:ext uri="{0D108BD9-81ED-4DB2-BD59-A6C34878D82A}">
                    <a16:rowId xmlns:a16="http://schemas.microsoft.com/office/drawing/2014/main" val="10000"/>
                  </a:ext>
                </a:extLst>
              </a:tr>
              <a:tr h="952177">
                <a:tc>
                  <a:txBody>
                    <a:bodyPr/>
                    <a:lstStyle/>
                    <a:p>
                      <a:pPr algn="ctr"/>
                      <a:r>
                        <a:rPr lang="en-US" sz="2800" b="0" i="0" spc="300" dirty="0">
                          <a:latin typeface="Cambria" charset="0"/>
                          <a:ea typeface="Cambria" charset="0"/>
                          <a:cs typeface="Cambria" charset="0"/>
                        </a:rPr>
                        <a:t>French word </a:t>
                      </a:r>
                      <a:r>
                        <a:rPr lang="en-US" sz="2800" b="0" i="0" spc="300" dirty="0" err="1">
                          <a:latin typeface="Cambria" charset="0"/>
                          <a:ea typeface="Cambria" charset="0"/>
                          <a:cs typeface="Cambria" charset="0"/>
                        </a:rPr>
                        <a:t>Norrice</a:t>
                      </a:r>
                      <a:r>
                        <a:rPr lang="en-US" sz="2800" b="0" i="0" spc="300" dirty="0">
                          <a:latin typeface="Cambria" charset="0"/>
                          <a:ea typeface="Cambria" charset="0"/>
                          <a:cs typeface="Cambria" charset="0"/>
                        </a:rPr>
                        <a:t>, </a:t>
                      </a:r>
                      <a:r>
                        <a:rPr lang="en-US" sz="2800" b="0" i="0" spc="300" dirty="0" err="1">
                          <a:latin typeface="Cambria" charset="0"/>
                          <a:ea typeface="Cambria" charset="0"/>
                          <a:cs typeface="Cambria" charset="0"/>
                        </a:rPr>
                        <a:t>Nurice</a:t>
                      </a:r>
                      <a:endParaRPr lang="en-US" sz="2800" b="0" i="0" spc="300" dirty="0">
                        <a:latin typeface="Cambria" charset="0"/>
                        <a:ea typeface="Cambria" charset="0"/>
                        <a:cs typeface="Cambria" charset="0"/>
                      </a:endParaRPr>
                    </a:p>
                  </a:txBody>
                  <a:tcPr>
                    <a:solidFill>
                      <a:schemeClr val="bg1"/>
                    </a:solidFill>
                  </a:tcPr>
                </a:tc>
                <a:tc>
                  <a:txBody>
                    <a:bodyPr/>
                    <a:lstStyle/>
                    <a:p>
                      <a:pPr algn="just"/>
                      <a:r>
                        <a:rPr lang="en-US" sz="2400" b="0" i="0" spc="300" dirty="0">
                          <a:latin typeface="Cambria" charset="0"/>
                          <a:ea typeface="Cambria" charset="0"/>
                          <a:cs typeface="Cambria" charset="0"/>
                        </a:rPr>
                        <a:t>Nourish</a:t>
                      </a:r>
                    </a:p>
                  </a:txBody>
                  <a:tcPr>
                    <a:solidFill>
                      <a:schemeClr val="bg1"/>
                    </a:solidFill>
                  </a:tcPr>
                </a:tc>
                <a:extLst>
                  <a:ext uri="{0D108BD9-81ED-4DB2-BD59-A6C34878D82A}">
                    <a16:rowId xmlns:a16="http://schemas.microsoft.com/office/drawing/2014/main" val="10001"/>
                  </a:ext>
                </a:extLst>
              </a:tr>
              <a:tr h="1197900">
                <a:tc>
                  <a:txBody>
                    <a:bodyPr/>
                    <a:lstStyle/>
                    <a:p>
                      <a:pPr algn="ctr"/>
                      <a:r>
                        <a:rPr lang="en-US" sz="2800" b="0" i="0" spc="300" dirty="0">
                          <a:latin typeface="Cambria" charset="0"/>
                          <a:ea typeface="Cambria" charset="0"/>
                          <a:cs typeface="Cambria" charset="0"/>
                        </a:rPr>
                        <a:t>16</a:t>
                      </a:r>
                      <a:r>
                        <a:rPr lang="en-US" sz="2800" b="0" i="0" spc="300" baseline="30000" dirty="0">
                          <a:latin typeface="Cambria" charset="0"/>
                          <a:ea typeface="Cambria" charset="0"/>
                          <a:cs typeface="Cambria" charset="0"/>
                        </a:rPr>
                        <a:t>th</a:t>
                      </a:r>
                      <a:r>
                        <a:rPr lang="en-US" sz="2800" b="0" i="0" spc="300" dirty="0">
                          <a:latin typeface="Cambria" charset="0"/>
                          <a:ea typeface="Cambria" charset="0"/>
                          <a:cs typeface="Cambria" charset="0"/>
                        </a:rPr>
                        <a:t> Century</a:t>
                      </a:r>
                    </a:p>
                  </a:txBody>
                  <a:tcPr>
                    <a:solidFill>
                      <a:schemeClr val="bg1"/>
                    </a:solidFill>
                  </a:tcPr>
                </a:tc>
                <a:tc>
                  <a:txBody>
                    <a:bodyPr/>
                    <a:lstStyle/>
                    <a:p>
                      <a:pPr algn="just"/>
                      <a:r>
                        <a:rPr lang="en-US" sz="2400" b="0" i="0" spc="300" dirty="0">
                          <a:latin typeface="Cambria" charset="0"/>
                          <a:ea typeface="Cambria" charset="0"/>
                          <a:cs typeface="Cambria" charset="0"/>
                        </a:rPr>
                        <a:t>A person, but usually a woman who waits upon or tends to the sick</a:t>
                      </a:r>
                    </a:p>
                  </a:txBody>
                  <a:tcPr>
                    <a:solidFill>
                      <a:schemeClr val="bg1"/>
                    </a:solidFill>
                  </a:tcPr>
                </a:tc>
                <a:extLst>
                  <a:ext uri="{0D108BD9-81ED-4DB2-BD59-A6C34878D82A}">
                    <a16:rowId xmlns:a16="http://schemas.microsoft.com/office/drawing/2014/main" val="10002"/>
                  </a:ext>
                </a:extLst>
              </a:tr>
              <a:tr h="1566484">
                <a:tc>
                  <a:txBody>
                    <a:bodyPr/>
                    <a:lstStyle/>
                    <a:p>
                      <a:pPr algn="ctr"/>
                      <a:r>
                        <a:rPr lang="en-US" sz="2800" b="0" i="0" spc="300" dirty="0">
                          <a:latin typeface="Cambria" charset="0"/>
                          <a:ea typeface="Cambria" charset="0"/>
                          <a:cs typeface="Cambria" charset="0"/>
                        </a:rPr>
                        <a:t>19</a:t>
                      </a:r>
                      <a:r>
                        <a:rPr lang="en-US" sz="2800" b="0" i="0" spc="300" baseline="30000" dirty="0">
                          <a:latin typeface="Cambria" charset="0"/>
                          <a:ea typeface="Cambria" charset="0"/>
                          <a:cs typeface="Cambria" charset="0"/>
                        </a:rPr>
                        <a:t>th</a:t>
                      </a:r>
                      <a:r>
                        <a:rPr lang="en-US" sz="2800" b="0" i="0" spc="300" dirty="0">
                          <a:latin typeface="Cambria" charset="0"/>
                          <a:ea typeface="Cambria" charset="0"/>
                          <a:cs typeface="Cambria" charset="0"/>
                        </a:rPr>
                        <a:t> Century</a:t>
                      </a:r>
                    </a:p>
                  </a:txBody>
                  <a:tcPr>
                    <a:solidFill>
                      <a:schemeClr val="bg1"/>
                    </a:solidFill>
                  </a:tcPr>
                </a:tc>
                <a:tc>
                  <a:txBody>
                    <a:bodyPr/>
                    <a:lstStyle/>
                    <a:p>
                      <a:pPr algn="just"/>
                      <a:r>
                        <a:rPr lang="en-US" sz="2400" b="0" i="0" spc="300" dirty="0">
                          <a:latin typeface="Cambria" charset="0"/>
                          <a:ea typeface="Cambria" charset="0"/>
                          <a:cs typeface="Cambria" charset="0"/>
                        </a:rPr>
                        <a:t>Training of those who tend to the sick and carrying out such duties under a direction of a PHYSICIAN</a:t>
                      </a:r>
                    </a:p>
                  </a:txBody>
                  <a:tcPr>
                    <a:solidFill>
                      <a:schemeClr val="bg1"/>
                    </a:solidFill>
                  </a:tcPr>
                </a:tc>
                <a:extLst>
                  <a:ext uri="{0D108BD9-81ED-4DB2-BD59-A6C34878D82A}">
                    <a16:rowId xmlns:a16="http://schemas.microsoft.com/office/drawing/2014/main" val="10003"/>
                  </a:ext>
                </a:extLst>
              </a:tr>
            </a:tbl>
          </a:graphicData>
        </a:graphic>
      </p:graphicFrame>
      <p:sp>
        <p:nvSpPr>
          <p:cNvPr id="9" name="Rectangle 8"/>
          <p:cNvSpPr/>
          <p:nvPr/>
        </p:nvSpPr>
        <p:spPr>
          <a:xfrm>
            <a:off x="888487" y="1459832"/>
            <a:ext cx="5271681" cy="5133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160168" y="1459831"/>
            <a:ext cx="5299329" cy="5133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888486" y="1958933"/>
            <a:ext cx="5271681" cy="914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160167" y="1958933"/>
            <a:ext cx="5299330" cy="914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88485" y="2859086"/>
            <a:ext cx="5271681" cy="1311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160165" y="2853244"/>
            <a:ext cx="5299332" cy="13118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02310" y="4176789"/>
            <a:ext cx="5271681" cy="1521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descr="http://images.sodahead.com/polls/003640467/5139626397_male_or_female_500x432_xlarg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848" y="1459830"/>
            <a:ext cx="5295595" cy="422116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3" name="Rectangle 22"/>
          <p:cNvSpPr/>
          <p:nvPr/>
        </p:nvSpPr>
        <p:spPr>
          <a:xfrm>
            <a:off x="6160163" y="4138224"/>
            <a:ext cx="5313157" cy="1560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160162" y="1449161"/>
            <a:ext cx="5328696" cy="422116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50000"/>
              </a:lnSpc>
            </a:pPr>
            <a:r>
              <a:rPr lang="en-US" sz="2400" i="1" spc="300" dirty="0">
                <a:solidFill>
                  <a:schemeClr val="tx1"/>
                </a:solidFill>
                <a:latin typeface="Arial Narrow" charset="0"/>
                <a:ea typeface="Arial Narrow" charset="0"/>
                <a:cs typeface="Arial Narrow" charset="0"/>
              </a:rPr>
              <a:t>Yet the spirit of nursing has </a:t>
            </a:r>
            <a:r>
              <a:rPr lang="en-US" sz="2400" i="1" u="sng" spc="300" dirty="0">
                <a:solidFill>
                  <a:schemeClr val="tx1"/>
                </a:solidFill>
                <a:latin typeface="Arial Narrow" charset="0"/>
                <a:ea typeface="Arial Narrow" charset="0"/>
                <a:cs typeface="Arial Narrow" charset="0"/>
              </a:rPr>
              <a:t>no</a:t>
            </a:r>
            <a:r>
              <a:rPr lang="en-US" sz="2400" i="1" spc="300" dirty="0">
                <a:solidFill>
                  <a:schemeClr val="tx1"/>
                </a:solidFill>
                <a:latin typeface="Arial Narrow" charset="0"/>
                <a:ea typeface="Arial Narrow" charset="0"/>
                <a:cs typeface="Arial Narrow" charset="0"/>
              </a:rPr>
              <a:t> sexual boundaries. Human beings of both sexes have a natural tendency to respond to helplessness or a threat to life from disease or injury </a:t>
            </a:r>
            <a:r>
              <a:rPr lang="en-US" sz="1400" i="1" spc="300" dirty="0">
                <a:solidFill>
                  <a:schemeClr val="tx1"/>
                </a:solidFill>
                <a:latin typeface="Arial Narrow" charset="0"/>
                <a:ea typeface="Arial Narrow" charset="0"/>
                <a:cs typeface="Arial Narrow" charset="0"/>
              </a:rPr>
              <a:t>(Donahue, 1996).</a:t>
            </a:r>
          </a:p>
        </p:txBody>
      </p:sp>
    </p:spTree>
    <p:extLst>
      <p:ext uri="{BB962C8B-B14F-4D97-AF65-F5344CB8AC3E}">
        <p14:creationId xmlns:p14="http://schemas.microsoft.com/office/powerpoint/2010/main" val="291156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9"/>
                                        </p:tgtEl>
                                      </p:cBhvr>
                                    </p:animEffect>
                                    <p:anim calcmode="lin" valueType="num">
                                      <p:cBhvr>
                                        <p:cTn id="7" dur="1000"/>
                                        <p:tgtEl>
                                          <p:spTgt spid="9"/>
                                        </p:tgtEl>
                                        <p:attrNameLst>
                                          <p:attrName>ppt_x</p:attrName>
                                        </p:attrNameLst>
                                      </p:cBhvr>
                                      <p:tavLst>
                                        <p:tav tm="0">
                                          <p:val>
                                            <p:strVal val="ppt_x"/>
                                          </p:val>
                                        </p:tav>
                                        <p:tav tm="100000">
                                          <p:val>
                                            <p:strVal val="ppt_x"/>
                                          </p:val>
                                        </p:tav>
                                      </p:tavLst>
                                    </p:anim>
                                    <p:anim calcmode="lin" valueType="num">
                                      <p:cBhvr>
                                        <p:cTn id="8" dur="100" decel="100000"/>
                                        <p:tgtEl>
                                          <p:spTgt spid="9"/>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9"/>
                                        </p:tgtEl>
                                        <p:attrNameLst>
                                          <p:attrName>ppt_y</p:attrName>
                                        </p:attrNameLst>
                                      </p:cBhvr>
                                      <p:tavLst>
                                        <p:tav tm="0">
                                          <p:val>
                                            <p:strVal val="ppt_y"/>
                                          </p:val>
                                        </p:tav>
                                        <p:tav tm="100000">
                                          <p:val>
                                            <p:strVal val="ppt_y+1"/>
                                          </p:val>
                                        </p:tav>
                                      </p:tavLst>
                                    </p:anim>
                                    <p:set>
                                      <p:cBhvr>
                                        <p:cTn id="10" dur="1" fill="hold">
                                          <p:stCondLst>
                                            <p:cond delay="999"/>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42" presetClass="exit" presetSubtype="0" fill="hold" grpId="0" nodeType="clickEffect">
                                  <p:stCondLst>
                                    <p:cond delay="0"/>
                                  </p:stCondLst>
                                  <p:childTnLst>
                                    <p:animEffect transition="out" filter="fade">
                                      <p:cBhvr>
                                        <p:cTn id="14" dur="1000"/>
                                        <p:tgtEl>
                                          <p:spTgt spid="17"/>
                                        </p:tgtEl>
                                      </p:cBhvr>
                                    </p:animEffect>
                                    <p:anim calcmode="lin" valueType="num">
                                      <p:cBhvr>
                                        <p:cTn id="15" dur="1000"/>
                                        <p:tgtEl>
                                          <p:spTgt spid="17"/>
                                        </p:tgtEl>
                                        <p:attrNameLst>
                                          <p:attrName>ppt_x</p:attrName>
                                        </p:attrNameLst>
                                      </p:cBhvr>
                                      <p:tavLst>
                                        <p:tav tm="0">
                                          <p:val>
                                            <p:strVal val="ppt_x"/>
                                          </p:val>
                                        </p:tav>
                                        <p:tav tm="100000">
                                          <p:val>
                                            <p:strVal val="ppt_x"/>
                                          </p:val>
                                        </p:tav>
                                      </p:tavLst>
                                    </p:anim>
                                    <p:anim calcmode="lin" valueType="num">
                                      <p:cBhvr>
                                        <p:cTn id="16" dur="1000"/>
                                        <p:tgtEl>
                                          <p:spTgt spid="17"/>
                                        </p:tgtEl>
                                        <p:attrNameLst>
                                          <p:attrName>ppt_y</p:attrName>
                                        </p:attrNameLst>
                                      </p:cBhvr>
                                      <p:tavLst>
                                        <p:tav tm="0">
                                          <p:val>
                                            <p:strVal val="ppt_y"/>
                                          </p:val>
                                        </p:tav>
                                        <p:tav tm="100000">
                                          <p:val>
                                            <p:strVal val="ppt_y+.1"/>
                                          </p:val>
                                        </p:tav>
                                      </p:tavLst>
                                    </p:anim>
                                    <p:set>
                                      <p:cBhvr>
                                        <p:cTn id="17" dur="1" fill="hold">
                                          <p:stCondLst>
                                            <p:cond delay="999"/>
                                          </p:stCondLst>
                                        </p:cTn>
                                        <p:tgtEl>
                                          <p:spTgt spid="1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1" presetClass="exit" presetSubtype="0" fill="hold" grpId="0" nodeType="clickEffect">
                                  <p:stCondLst>
                                    <p:cond delay="0"/>
                                  </p:stCondLst>
                                  <p:childTnLst>
                                    <p:anim calcmode="lin" valueType="num">
                                      <p:cBhvr>
                                        <p:cTn id="21" dur="1000"/>
                                        <p:tgtEl>
                                          <p:spTgt spid="18"/>
                                        </p:tgtEl>
                                        <p:attrNameLst>
                                          <p:attrName>ppt_w</p:attrName>
                                        </p:attrNameLst>
                                      </p:cBhvr>
                                      <p:tavLst>
                                        <p:tav tm="0">
                                          <p:val>
                                            <p:strVal val="ppt_w"/>
                                          </p:val>
                                        </p:tav>
                                        <p:tav tm="100000">
                                          <p:val>
                                            <p:fltVal val="0"/>
                                          </p:val>
                                        </p:tav>
                                      </p:tavLst>
                                    </p:anim>
                                    <p:anim calcmode="lin" valueType="num">
                                      <p:cBhvr>
                                        <p:cTn id="22" dur="1000"/>
                                        <p:tgtEl>
                                          <p:spTgt spid="18"/>
                                        </p:tgtEl>
                                        <p:attrNameLst>
                                          <p:attrName>ppt_h</p:attrName>
                                        </p:attrNameLst>
                                      </p:cBhvr>
                                      <p:tavLst>
                                        <p:tav tm="0">
                                          <p:val>
                                            <p:strVal val="ppt_h"/>
                                          </p:val>
                                        </p:tav>
                                        <p:tav tm="100000">
                                          <p:val>
                                            <p:fltVal val="0"/>
                                          </p:val>
                                        </p:tav>
                                      </p:tavLst>
                                    </p:anim>
                                    <p:anim calcmode="lin" valueType="num">
                                      <p:cBhvr>
                                        <p:cTn id="23" dur="1000"/>
                                        <p:tgtEl>
                                          <p:spTgt spid="18"/>
                                        </p:tgtEl>
                                        <p:attrNameLst>
                                          <p:attrName>style.rotation</p:attrName>
                                        </p:attrNameLst>
                                      </p:cBhvr>
                                      <p:tavLst>
                                        <p:tav tm="0">
                                          <p:val>
                                            <p:fltVal val="0"/>
                                          </p:val>
                                        </p:tav>
                                        <p:tav tm="100000">
                                          <p:val>
                                            <p:fltVal val="90"/>
                                          </p:val>
                                        </p:tav>
                                      </p:tavLst>
                                    </p:anim>
                                    <p:animEffect transition="out" filter="fade">
                                      <p:cBhvr>
                                        <p:cTn id="24" dur="1000"/>
                                        <p:tgtEl>
                                          <p:spTgt spid="18"/>
                                        </p:tgtEl>
                                      </p:cBhvr>
                                    </p:animEffect>
                                    <p:set>
                                      <p:cBhvr>
                                        <p:cTn id="25" dur="1" fill="hold">
                                          <p:stCondLst>
                                            <p:cond delay="999"/>
                                          </p:stCondLst>
                                        </p:cTn>
                                        <p:tgtEl>
                                          <p:spTgt spid="18"/>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1" presetClass="exit" presetSubtype="0" fill="hold" grpId="0" nodeType="clickEffect">
                                  <p:stCondLst>
                                    <p:cond delay="0"/>
                                  </p:stCondLst>
                                  <p:childTnLst>
                                    <p:anim calcmode="lin" valueType="num">
                                      <p:cBhvr>
                                        <p:cTn id="29" dur="1000"/>
                                        <p:tgtEl>
                                          <p:spTgt spid="19"/>
                                        </p:tgtEl>
                                        <p:attrNameLst>
                                          <p:attrName>ppt_w</p:attrName>
                                        </p:attrNameLst>
                                      </p:cBhvr>
                                      <p:tavLst>
                                        <p:tav tm="0">
                                          <p:val>
                                            <p:strVal val="ppt_w"/>
                                          </p:val>
                                        </p:tav>
                                        <p:tav tm="100000">
                                          <p:val>
                                            <p:fltVal val="0"/>
                                          </p:val>
                                        </p:tav>
                                      </p:tavLst>
                                    </p:anim>
                                    <p:anim calcmode="lin" valueType="num">
                                      <p:cBhvr>
                                        <p:cTn id="30" dur="1000"/>
                                        <p:tgtEl>
                                          <p:spTgt spid="19"/>
                                        </p:tgtEl>
                                        <p:attrNameLst>
                                          <p:attrName>ppt_h</p:attrName>
                                        </p:attrNameLst>
                                      </p:cBhvr>
                                      <p:tavLst>
                                        <p:tav tm="0">
                                          <p:val>
                                            <p:strVal val="ppt_h"/>
                                          </p:val>
                                        </p:tav>
                                        <p:tav tm="100000">
                                          <p:val>
                                            <p:fltVal val="0"/>
                                          </p:val>
                                        </p:tav>
                                      </p:tavLst>
                                    </p:anim>
                                    <p:anim calcmode="lin" valueType="num">
                                      <p:cBhvr>
                                        <p:cTn id="31" dur="1000"/>
                                        <p:tgtEl>
                                          <p:spTgt spid="19"/>
                                        </p:tgtEl>
                                        <p:attrNameLst>
                                          <p:attrName>style.rotation</p:attrName>
                                        </p:attrNameLst>
                                      </p:cBhvr>
                                      <p:tavLst>
                                        <p:tav tm="0">
                                          <p:val>
                                            <p:fltVal val="0"/>
                                          </p:val>
                                        </p:tav>
                                        <p:tav tm="100000">
                                          <p:val>
                                            <p:fltVal val="90"/>
                                          </p:val>
                                        </p:tav>
                                      </p:tavLst>
                                    </p:anim>
                                    <p:animEffect transition="out" filter="fade">
                                      <p:cBhvr>
                                        <p:cTn id="32" dur="1000"/>
                                        <p:tgtEl>
                                          <p:spTgt spid="19"/>
                                        </p:tgtEl>
                                      </p:cBhvr>
                                    </p:animEffect>
                                    <p:set>
                                      <p:cBhvr>
                                        <p:cTn id="33" dur="1" fill="hold">
                                          <p:stCondLst>
                                            <p:cond delay="999"/>
                                          </p:stCondLst>
                                        </p:cTn>
                                        <p:tgtEl>
                                          <p:spTgt spid="19"/>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3" presetClass="exit" presetSubtype="0" fill="hold" grpId="0" nodeType="clickEffect">
                                  <p:stCondLst>
                                    <p:cond delay="0"/>
                                  </p:stCondLst>
                                  <p:childTnLst>
                                    <p:anim calcmode="lin" valueType="num">
                                      <p:cBhvr>
                                        <p:cTn id="37" dur="600" decel="50000">
                                          <p:stCondLst>
                                            <p:cond delay="0"/>
                                          </p:stCondLst>
                                        </p:cTn>
                                        <p:tgtEl>
                                          <p:spTgt spid="2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00">
                                          <p:stCondLst>
                                            <p:cond delay="600"/>
                                          </p:stCondLst>
                                        </p:cTn>
                                        <p:tgtEl>
                                          <p:spTgt spid="20"/>
                                        </p:tgtEl>
                                        <p:attrNameLst>
                                          <p:attrName>ppt_x</p:attrName>
                                        </p:attrNameLst>
                                      </p:cBhvr>
                                      <p:tavLst>
                                        <p:tav tm="0">
                                          <p:val>
                                            <p:strVal val="ppt_x"/>
                                          </p:val>
                                        </p:tav>
                                        <p:tav tm="100000">
                                          <p:val>
                                            <p:strVal val="ppt_x"/>
                                          </p:val>
                                        </p:tav>
                                      </p:tavLst>
                                    </p:anim>
                                    <p:anim calcmode="lin" valueType="num">
                                      <p:cBhvr>
                                        <p:cTn id="39" dur="600" decel="50000">
                                          <p:stCondLst>
                                            <p:cond delay="0"/>
                                          </p:stCondLst>
                                        </p:cTn>
                                        <p:tgtEl>
                                          <p:spTgt spid="20"/>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40" dur="400">
                                          <p:stCondLst>
                                            <p:cond delay="600"/>
                                          </p:stCondLst>
                                        </p:cTn>
                                        <p:tgtEl>
                                          <p:spTgt spid="20"/>
                                        </p:tgtEl>
                                        <p:attrNameLst>
                                          <p:attrName>ppt_y</p:attrName>
                                        </p:attrNameLst>
                                      </p:cBhvr>
                                      <p:tavLst>
                                        <p:tav tm="0">
                                          <p:val>
                                            <p:strVal val="ppt_y"/>
                                          </p:val>
                                        </p:tav>
                                        <p:tav tm="100000">
                                          <p:val>
                                            <p:strVal val="ppt_y"/>
                                          </p:val>
                                        </p:tav>
                                      </p:tavLst>
                                    </p:anim>
                                    <p:animEffect transition="out" filter="fade">
                                      <p:cBhvr>
                                        <p:cTn id="41" dur="100">
                                          <p:stCondLst>
                                            <p:cond delay="900"/>
                                          </p:stCondLst>
                                        </p:cTn>
                                        <p:tgtEl>
                                          <p:spTgt spid="20"/>
                                        </p:tgtEl>
                                      </p:cBhvr>
                                    </p:animEffect>
                                    <p:set>
                                      <p:cBhvr>
                                        <p:cTn id="42" dur="1" fill="hold">
                                          <p:stCondLst>
                                            <p:cond delay="999"/>
                                          </p:stCondLst>
                                        </p:cTn>
                                        <p:tgtEl>
                                          <p:spTgt spid="2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3" presetClass="exit" presetSubtype="0" fill="hold" grpId="0" nodeType="clickEffect">
                                  <p:stCondLst>
                                    <p:cond delay="0"/>
                                  </p:stCondLst>
                                  <p:childTnLst>
                                    <p:anim calcmode="lin" valueType="num">
                                      <p:cBhvr>
                                        <p:cTn id="46" dur="600" decel="50000">
                                          <p:stCondLst>
                                            <p:cond delay="0"/>
                                          </p:stCondLst>
                                        </p:cTn>
                                        <p:tgtEl>
                                          <p:spTgt spid="2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400">
                                          <p:stCondLst>
                                            <p:cond delay="600"/>
                                          </p:stCondLst>
                                        </p:cTn>
                                        <p:tgtEl>
                                          <p:spTgt spid="21"/>
                                        </p:tgtEl>
                                        <p:attrNameLst>
                                          <p:attrName>ppt_x</p:attrName>
                                        </p:attrNameLst>
                                      </p:cBhvr>
                                      <p:tavLst>
                                        <p:tav tm="0">
                                          <p:val>
                                            <p:strVal val="ppt_x"/>
                                          </p:val>
                                        </p:tav>
                                        <p:tav tm="100000">
                                          <p:val>
                                            <p:strVal val="ppt_x"/>
                                          </p:val>
                                        </p:tav>
                                      </p:tavLst>
                                    </p:anim>
                                    <p:anim calcmode="lin" valueType="num">
                                      <p:cBhvr>
                                        <p:cTn id="48" dur="600" decel="50000">
                                          <p:stCondLst>
                                            <p:cond delay="0"/>
                                          </p:stCondLst>
                                        </p:cTn>
                                        <p:tgtEl>
                                          <p:spTgt spid="21"/>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49" dur="400">
                                          <p:stCondLst>
                                            <p:cond delay="600"/>
                                          </p:stCondLst>
                                        </p:cTn>
                                        <p:tgtEl>
                                          <p:spTgt spid="21"/>
                                        </p:tgtEl>
                                        <p:attrNameLst>
                                          <p:attrName>ppt_y</p:attrName>
                                        </p:attrNameLst>
                                      </p:cBhvr>
                                      <p:tavLst>
                                        <p:tav tm="0">
                                          <p:val>
                                            <p:strVal val="ppt_y"/>
                                          </p:val>
                                        </p:tav>
                                        <p:tav tm="100000">
                                          <p:val>
                                            <p:strVal val="ppt_y"/>
                                          </p:val>
                                        </p:tav>
                                      </p:tavLst>
                                    </p:anim>
                                    <p:animEffect transition="out" filter="fade">
                                      <p:cBhvr>
                                        <p:cTn id="50" dur="100">
                                          <p:stCondLst>
                                            <p:cond delay="900"/>
                                          </p:stCondLst>
                                        </p:cTn>
                                        <p:tgtEl>
                                          <p:spTgt spid="21"/>
                                        </p:tgtEl>
                                      </p:cBhvr>
                                    </p:animEffect>
                                    <p:set>
                                      <p:cBhvr>
                                        <p:cTn id="51" dur="1" fill="hold">
                                          <p:stCondLst>
                                            <p:cond delay="999"/>
                                          </p:stCondLst>
                                        </p:cTn>
                                        <p:tgtEl>
                                          <p:spTgt spid="21"/>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0" nodeType="clickEffect">
                                  <p:stCondLst>
                                    <p:cond delay="0"/>
                                  </p:stCondLst>
                                  <p:childTnLst>
                                    <p:set>
                                      <p:cBhvr>
                                        <p:cTn id="55" dur="1" fill="hold">
                                          <p:stCondLst>
                                            <p:cond delay="0"/>
                                          </p:stCondLst>
                                        </p:cTn>
                                        <p:tgtEl>
                                          <p:spTgt spid="22"/>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grpId="0" nodeType="clickEffect">
                                  <p:stCondLst>
                                    <p:cond delay="0"/>
                                  </p:stCondLst>
                                  <p:childTnLst>
                                    <p:set>
                                      <p:cBhvr>
                                        <p:cTn id="59" dur="1" fill="hold">
                                          <p:stCondLst>
                                            <p:cond delay="0"/>
                                          </p:stCondLst>
                                        </p:cTn>
                                        <p:tgtEl>
                                          <p:spTgt spid="23"/>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18" grpId="0" animBg="1"/>
      <p:bldP spid="19" grpId="0" animBg="1"/>
      <p:bldP spid="20" grpId="0" animBg="1"/>
      <p:bldP spid="21" grpId="0" animBg="1"/>
      <p:bldP spid="22" grpId="0" animBg="1"/>
      <p:bldP spid="23"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rFUSkUwEekY/TvQmyDUrY8I/AAAAAAAADwU/t_33O7QbacM/s1600/Nightinga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4" y="0"/>
            <a:ext cx="5494832"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https://www.britainfirst.org/wp-content/uploads/2014/02/florence-nightingal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14" y="0"/>
            <a:ext cx="12221215"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Rectangle 3"/>
          <p:cNvSpPr/>
          <p:nvPr/>
        </p:nvSpPr>
        <p:spPr>
          <a:xfrm>
            <a:off x="6691746" y="737445"/>
            <a:ext cx="5080973" cy="3477875"/>
          </a:xfrm>
          <a:prstGeom prst="rect">
            <a:avLst/>
          </a:prstGeom>
          <a:noFill/>
        </p:spPr>
        <p:txBody>
          <a:bodyPr wrap="square" lIns="91440" tIns="45720" rIns="91440" bIns="45720">
            <a:spAutoFit/>
          </a:bodyPr>
          <a:lstStyle/>
          <a:p>
            <a:pPr algn="ctr"/>
            <a:r>
              <a:rPr lang="en-US" sz="5400" b="1" i="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Narrow" charset="0"/>
                <a:ea typeface="Arial Narrow" charset="0"/>
                <a:cs typeface="Arial Narrow" charset="0"/>
              </a:rPr>
              <a:t>NURSING IS AN </a:t>
            </a:r>
          </a:p>
          <a:p>
            <a:pPr algn="ctr"/>
            <a:r>
              <a:rPr lang="en-US" sz="16600" b="1" i="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badi MT Condensed Extra Bold" charset="0"/>
                <a:ea typeface="Abadi MT Condensed Extra Bold" charset="0"/>
                <a:cs typeface="Abadi MT Condensed Extra Bold" charset="0"/>
              </a:rPr>
              <a:t>ART</a:t>
            </a:r>
            <a:endParaRPr lang="en-US" sz="5400" b="1" i="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badi MT Condensed Extra Bold" charset="0"/>
              <a:ea typeface="Abadi MT Condensed Extra Bold" charset="0"/>
              <a:cs typeface="Abadi MT Condensed Extra Bold" charset="0"/>
            </a:endParaRPr>
          </a:p>
        </p:txBody>
      </p:sp>
      <p:sp>
        <p:nvSpPr>
          <p:cNvPr id="3" name="Rectangle 2"/>
          <p:cNvSpPr/>
          <p:nvPr/>
        </p:nvSpPr>
        <p:spPr>
          <a:xfrm>
            <a:off x="222301" y="5531122"/>
            <a:ext cx="4991801"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bg1"/>
                </a:solidFill>
                <a:effectLst>
                  <a:outerShdw blurRad="38100" dist="38100" dir="2700000" algn="tl">
                    <a:srgbClr val="000000">
                      <a:alpha val="43137"/>
                    </a:srgbClr>
                  </a:outerShdw>
                </a:effectLst>
                <a:latin typeface="Abadi MT Condensed Light" charset="0"/>
                <a:ea typeface="Abadi MT Condensed Light" charset="0"/>
                <a:cs typeface="Abadi MT Condensed Light" charset="0"/>
              </a:rPr>
              <a:t>FLORENCE NIGHTINGALE</a:t>
            </a:r>
          </a:p>
        </p:txBody>
      </p:sp>
    </p:spTree>
    <p:extLst>
      <p:ext uri="{BB962C8B-B14F-4D97-AF65-F5344CB8AC3E}">
        <p14:creationId xmlns:p14="http://schemas.microsoft.com/office/powerpoint/2010/main" val="827700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1000"/>
                                        <p:tgtEl>
                                          <p:spTgt spid="1028"/>
                                        </p:tgtEl>
                                      </p:cBhvr>
                                    </p:animEffect>
                                    <p:anim calcmode="lin" valueType="num">
                                      <p:cBhvr>
                                        <p:cTn id="15" dur="1000" fill="hold"/>
                                        <p:tgtEl>
                                          <p:spTgt spid="1028"/>
                                        </p:tgtEl>
                                        <p:attrNameLst>
                                          <p:attrName>ppt_x</p:attrName>
                                        </p:attrNameLst>
                                      </p:cBhvr>
                                      <p:tavLst>
                                        <p:tav tm="0">
                                          <p:val>
                                            <p:strVal val="#ppt_x"/>
                                          </p:val>
                                        </p:tav>
                                        <p:tav tm="100000">
                                          <p:val>
                                            <p:strVal val="#ppt_x"/>
                                          </p:val>
                                        </p:tav>
                                      </p:tavLst>
                                    </p:anim>
                                    <p:anim calcmode="lin" valueType="num">
                                      <p:cBhvr>
                                        <p:cTn id="16"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243" y="304800"/>
            <a:ext cx="11267768" cy="5358063"/>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just">
              <a:lnSpc>
                <a:spcPct val="150000"/>
              </a:lnSpc>
            </a:pPr>
            <a:r>
              <a:rPr lang="en-US" sz="3200" b="1" i="1" spc="300" dirty="0">
                <a:latin typeface="Arial Narrow" charset="0"/>
                <a:ea typeface="Arial Narrow" charset="0"/>
                <a:cs typeface="Arial Narrow" charset="0"/>
              </a:rPr>
              <a:t>Nursing is an ART; and if it is to be made an ART, it requires an exclusive devotion as hard a preparation, as any painter’s or sculptor’s work; for what is the having to do with DEAD CANVAS OR DEAD MARBLE, compared with having to do with the LIVING BODY, the temple of God’s spirit? It is one of the Fine Arts: I had almost said, the </a:t>
            </a:r>
            <a:r>
              <a:rPr lang="en-US" sz="3200" b="1" i="1" u="sng" spc="300" dirty="0">
                <a:solidFill>
                  <a:schemeClr val="bg1"/>
                </a:solidFill>
                <a:latin typeface="Arial Narrow" charset="0"/>
                <a:ea typeface="Arial Narrow" charset="0"/>
                <a:cs typeface="Arial Narrow" charset="0"/>
              </a:rPr>
              <a:t>FINEST</a:t>
            </a:r>
            <a:r>
              <a:rPr lang="en-US" sz="3200" b="1" i="1" spc="300" dirty="0">
                <a:solidFill>
                  <a:schemeClr val="bg1"/>
                </a:solidFill>
                <a:latin typeface="Arial Narrow" charset="0"/>
                <a:ea typeface="Arial Narrow" charset="0"/>
                <a:cs typeface="Arial Narrow" charset="0"/>
              </a:rPr>
              <a:t> </a:t>
            </a:r>
            <a:r>
              <a:rPr lang="en-US" sz="3200" b="1" i="1" spc="300" dirty="0">
                <a:latin typeface="Arial Narrow" charset="0"/>
                <a:ea typeface="Arial Narrow" charset="0"/>
                <a:cs typeface="Arial Narrow" charset="0"/>
              </a:rPr>
              <a:t>of Fine Arts - </a:t>
            </a:r>
            <a:r>
              <a:rPr lang="en-US" sz="2000" b="1" i="1" spc="300" dirty="0">
                <a:latin typeface="Arial Narrow" charset="0"/>
                <a:ea typeface="Arial Narrow" charset="0"/>
                <a:cs typeface="Arial Narrow" charset="0"/>
              </a:rPr>
              <a:t>Nightingale</a:t>
            </a:r>
          </a:p>
        </p:txBody>
      </p:sp>
      <p:pic>
        <p:nvPicPr>
          <p:cNvPr id="4" name="Picture 3"/>
          <p:cNvPicPr>
            <a:picLocks noChangeAspect="1"/>
          </p:cNvPicPr>
          <p:nvPr/>
        </p:nvPicPr>
        <p:blipFill>
          <a:blip r:embed="rId3"/>
          <a:stretch>
            <a:fillRect/>
          </a:stretch>
        </p:blipFill>
        <p:spPr>
          <a:xfrm>
            <a:off x="9932587" y="4885623"/>
            <a:ext cx="1554480" cy="1554480"/>
          </a:xfrm>
          <a:prstGeom prst="rect">
            <a:avLst/>
          </a:prstGeom>
        </p:spPr>
      </p:pic>
    </p:spTree>
    <p:extLst>
      <p:ext uri="{BB962C8B-B14F-4D97-AF65-F5344CB8AC3E}">
        <p14:creationId xmlns:p14="http://schemas.microsoft.com/office/powerpoint/2010/main" val="322781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41200" cy="6858000"/>
          </a:xfrm>
          <a:prstGeom prst="rect">
            <a:avLst/>
          </a:prstGeom>
        </p:spPr>
      </p:pic>
      <p:sp>
        <p:nvSpPr>
          <p:cNvPr id="3" name="Content Placeholder 2"/>
          <p:cNvSpPr>
            <a:spLocks noGrp="1"/>
          </p:cNvSpPr>
          <p:nvPr>
            <p:ph idx="1"/>
          </p:nvPr>
        </p:nvSpPr>
        <p:spPr>
          <a:xfrm>
            <a:off x="362388" y="2121206"/>
            <a:ext cx="8808720" cy="4570539"/>
          </a:xfrm>
        </p:spPr>
        <p:txBody>
          <a:bodyPr>
            <a:normAutofit/>
          </a:bodyPr>
          <a:lstStyle/>
          <a:p>
            <a:pPr lvl="1">
              <a:lnSpc>
                <a:spcPct val="100000"/>
              </a:lnSpc>
              <a:buFont typeface="Wingdings" charset="2"/>
              <a:buChar char="v"/>
            </a:pPr>
            <a:r>
              <a:rPr lang="en-US" sz="2800" b="1" i="1" dirty="0">
                <a:solidFill>
                  <a:schemeClr val="tx1"/>
                </a:solidFill>
                <a:latin typeface="Arial Narrow" panose="020B0606020202030204" pitchFamily="34" charset="0"/>
              </a:rPr>
              <a:t>Body of educated woman</a:t>
            </a:r>
          </a:p>
          <a:p>
            <a:pPr lvl="2">
              <a:lnSpc>
                <a:spcPct val="100000"/>
              </a:lnSpc>
              <a:buFont typeface="Wingdings" charset="2"/>
              <a:buChar char="v"/>
            </a:pPr>
            <a:r>
              <a:rPr lang="en-US" sz="2200" i="1" dirty="0">
                <a:solidFill>
                  <a:schemeClr val="tx1"/>
                </a:solidFill>
                <a:latin typeface="Arial Narrow" panose="020B0606020202030204" pitchFamily="34" charset="0"/>
              </a:rPr>
              <a:t>Writings Served as a guide for establishing nursing schools and hospitals</a:t>
            </a:r>
          </a:p>
          <a:p>
            <a:pPr lvl="1">
              <a:lnSpc>
                <a:spcPct val="100000"/>
              </a:lnSpc>
              <a:buFont typeface="Wingdings" charset="2"/>
              <a:buChar char="v"/>
            </a:pPr>
            <a:r>
              <a:rPr lang="en-US" sz="2800" b="1" i="1" dirty="0">
                <a:solidFill>
                  <a:schemeClr val="tx1"/>
                </a:solidFill>
                <a:latin typeface="Arial Narrow" panose="020B0606020202030204" pitchFamily="34" charset="0"/>
              </a:rPr>
              <a:t>Mid-1800s</a:t>
            </a:r>
          </a:p>
          <a:p>
            <a:pPr lvl="2">
              <a:lnSpc>
                <a:spcPct val="100000"/>
              </a:lnSpc>
              <a:buFont typeface="Wingdings" charset="2"/>
              <a:buChar char="v"/>
            </a:pPr>
            <a:r>
              <a:rPr lang="en-US" sz="2400" i="1" dirty="0">
                <a:solidFill>
                  <a:schemeClr val="tx1"/>
                </a:solidFill>
                <a:latin typeface="Arial Narrow" panose="020B0606020202030204" pitchFamily="34" charset="0"/>
              </a:rPr>
              <a:t>Unique focus of nursing: nursing knowledge versus medical knowledge</a:t>
            </a:r>
          </a:p>
          <a:p>
            <a:pPr lvl="7" algn="just">
              <a:lnSpc>
                <a:spcPct val="100000"/>
              </a:lnSpc>
              <a:buFont typeface="Wingdings" charset="2"/>
              <a:buChar char="v"/>
            </a:pPr>
            <a:r>
              <a:rPr lang="en-US" sz="2400" i="1" dirty="0">
                <a:solidFill>
                  <a:schemeClr val="tx1"/>
                </a:solidFill>
                <a:latin typeface="Arial Narrow" panose="020B0606020202030204" pitchFamily="34" charset="0"/>
              </a:rPr>
              <a:t>Put the patient in best condition</a:t>
            </a:r>
          </a:p>
          <a:p>
            <a:pPr lvl="1">
              <a:lnSpc>
                <a:spcPct val="100000"/>
              </a:lnSpc>
              <a:buFont typeface="Wingdings" charset="2"/>
              <a:buChar char="v"/>
            </a:pPr>
            <a:r>
              <a:rPr lang="en-US" sz="2800" b="1" i="1" dirty="0">
                <a:solidFill>
                  <a:schemeClr val="tx1"/>
                </a:solidFill>
                <a:latin typeface="Arial Narrow" panose="020B0606020202030204" pitchFamily="34" charset="0"/>
              </a:rPr>
              <a:t>1950s</a:t>
            </a:r>
          </a:p>
          <a:p>
            <a:pPr lvl="2">
              <a:lnSpc>
                <a:spcPct val="100000"/>
              </a:lnSpc>
              <a:buFont typeface="Wingdings" charset="2"/>
              <a:buChar char="v"/>
            </a:pPr>
            <a:r>
              <a:rPr lang="en-US" sz="2400" i="1" dirty="0">
                <a:solidFill>
                  <a:schemeClr val="tx1"/>
                </a:solidFill>
                <a:latin typeface="Arial Narrow" panose="020B0606020202030204" pitchFamily="34" charset="0"/>
              </a:rPr>
              <a:t>Development of nursing knowledge</a:t>
            </a:r>
          </a:p>
          <a:p>
            <a:pPr lvl="2">
              <a:lnSpc>
                <a:spcPct val="100000"/>
              </a:lnSpc>
              <a:buFont typeface="Wingdings" charset="2"/>
              <a:buChar char="v"/>
            </a:pPr>
            <a:r>
              <a:rPr lang="en-US" sz="2400" i="1" dirty="0">
                <a:solidFill>
                  <a:schemeClr val="tx1"/>
                </a:solidFill>
                <a:latin typeface="Arial Narrow" panose="020B0606020202030204" pitchFamily="34" charset="0"/>
              </a:rPr>
              <a:t>Nursing practice; based on principles and traditions that were handed down</a:t>
            </a:r>
          </a:p>
        </p:txBody>
      </p:sp>
      <p:sp>
        <p:nvSpPr>
          <p:cNvPr id="6" name="Rectangle 5"/>
          <p:cNvSpPr/>
          <p:nvPr/>
        </p:nvSpPr>
        <p:spPr>
          <a:xfrm>
            <a:off x="4468504" y="166255"/>
            <a:ext cx="4889640" cy="1138773"/>
          </a:xfrm>
          <a:prstGeom prst="rect">
            <a:avLst/>
          </a:prstGeom>
        </p:spPr>
        <p:txBody>
          <a:bodyPr wrap="square">
            <a:spAutoFit/>
          </a:bodyPr>
          <a:lstStyle/>
          <a:p>
            <a:r>
              <a:rPr lang="en-US" sz="3200" i="1" dirty="0">
                <a:effectLst>
                  <a:outerShdw blurRad="50800" dist="38100" dir="8100000" algn="tr" rotWithShape="0">
                    <a:prstClr val="black">
                      <a:alpha val="40000"/>
                    </a:prstClr>
                  </a:outerShdw>
                </a:effectLst>
                <a:latin typeface="Arial Narrow" panose="020B0606020202030204" pitchFamily="34" charset="0"/>
              </a:rPr>
              <a:t>Generally began with </a:t>
            </a:r>
          </a:p>
          <a:p>
            <a:r>
              <a:rPr lang="en-US" sz="3600" b="1" i="1" dirty="0">
                <a:effectLst>
                  <a:outerShdw blurRad="50800" dist="38100" dir="8100000" algn="tr" rotWithShape="0">
                    <a:prstClr val="black">
                      <a:alpha val="40000"/>
                    </a:prstClr>
                  </a:outerShdw>
                </a:effectLst>
                <a:latin typeface="Arial Narrow" panose="020B0606020202030204" pitchFamily="34" charset="0"/>
              </a:rPr>
              <a:t>FLORENCE</a:t>
            </a:r>
            <a:r>
              <a:rPr lang="en-US" sz="3200" b="1" i="1" dirty="0">
                <a:effectLst>
                  <a:outerShdw blurRad="50800" dist="38100" dir="8100000" algn="tr" rotWithShape="0">
                    <a:prstClr val="black">
                      <a:alpha val="40000"/>
                    </a:prstClr>
                  </a:outerShdw>
                </a:effectLst>
                <a:latin typeface="Arial Narrow" panose="020B0606020202030204" pitchFamily="34" charset="0"/>
              </a:rPr>
              <a:t> NIGHTINGALE</a:t>
            </a:r>
          </a:p>
        </p:txBody>
      </p:sp>
    </p:spTree>
    <p:extLst>
      <p:ext uri="{BB962C8B-B14F-4D97-AF65-F5344CB8AC3E}">
        <p14:creationId xmlns:p14="http://schemas.microsoft.com/office/powerpoint/2010/main" val="1109297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 calcmode="lin" valueType="num">
                                      <p:cBhvr additive="base">
                                        <p:cTn id="4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4628"/>
            <a:ext cx="3833906" cy="775346"/>
          </a:xfrm>
        </p:spPr>
        <p:txBody>
          <a:bodyPr>
            <a:normAutofit fontScale="90000"/>
          </a:bodyPr>
          <a:lstStyle/>
          <a:p>
            <a:pPr algn="l"/>
            <a:r>
              <a:rPr lang="en-US" b="1" dirty="0">
                <a:latin typeface="Aharoni" panose="02010803020104030203" pitchFamily="2" charset="-79"/>
                <a:cs typeface="Aharoni" panose="02010803020104030203" pitchFamily="2" charset="-79"/>
              </a:rPr>
              <a:t>ERAS</a:t>
            </a:r>
          </a:p>
        </p:txBody>
      </p:sp>
      <p:graphicFrame>
        <p:nvGraphicFramePr>
          <p:cNvPr id="4" name="Table 3"/>
          <p:cNvGraphicFramePr>
            <a:graphicFrameLocks noGrp="1"/>
          </p:cNvGraphicFramePr>
          <p:nvPr>
            <p:extLst>
              <p:ext uri="{D42A27DB-BD31-4B8C-83A1-F6EECF244321}">
                <p14:modId xmlns:p14="http://schemas.microsoft.com/office/powerpoint/2010/main" val="782837832"/>
              </p:ext>
            </p:extLst>
          </p:nvPr>
        </p:nvGraphicFramePr>
        <p:xfrm>
          <a:off x="658370" y="1494366"/>
          <a:ext cx="11051030" cy="4328160"/>
        </p:xfrm>
        <a:graphic>
          <a:graphicData uri="http://schemas.openxmlformats.org/drawingml/2006/table">
            <a:tbl>
              <a:tblPr firstRow="1" bandRow="1">
                <a:tableStyleId>{00A15C55-8517-42AA-B614-E9B94910E393}</a:tableStyleId>
              </a:tblPr>
              <a:tblGrid>
                <a:gridCol w="2210206">
                  <a:extLst>
                    <a:ext uri="{9D8B030D-6E8A-4147-A177-3AD203B41FA5}">
                      <a16:colId xmlns:a16="http://schemas.microsoft.com/office/drawing/2014/main" val="20000"/>
                    </a:ext>
                  </a:extLst>
                </a:gridCol>
                <a:gridCol w="2210206">
                  <a:extLst>
                    <a:ext uri="{9D8B030D-6E8A-4147-A177-3AD203B41FA5}">
                      <a16:colId xmlns:a16="http://schemas.microsoft.com/office/drawing/2014/main" val="20001"/>
                    </a:ext>
                  </a:extLst>
                </a:gridCol>
                <a:gridCol w="2210206">
                  <a:extLst>
                    <a:ext uri="{9D8B030D-6E8A-4147-A177-3AD203B41FA5}">
                      <a16:colId xmlns:a16="http://schemas.microsoft.com/office/drawing/2014/main" val="20002"/>
                    </a:ext>
                  </a:extLst>
                </a:gridCol>
                <a:gridCol w="2210206">
                  <a:extLst>
                    <a:ext uri="{9D8B030D-6E8A-4147-A177-3AD203B41FA5}">
                      <a16:colId xmlns:a16="http://schemas.microsoft.com/office/drawing/2014/main" val="20003"/>
                    </a:ext>
                  </a:extLst>
                </a:gridCol>
                <a:gridCol w="2210206">
                  <a:extLst>
                    <a:ext uri="{9D8B030D-6E8A-4147-A177-3AD203B41FA5}">
                      <a16:colId xmlns:a16="http://schemas.microsoft.com/office/drawing/2014/main" val="20004"/>
                    </a:ext>
                  </a:extLst>
                </a:gridCol>
              </a:tblGrid>
              <a:tr h="639234">
                <a:tc>
                  <a:txBody>
                    <a:bodyPr/>
                    <a:lstStyle/>
                    <a:p>
                      <a:pPr algn="ctr"/>
                      <a:r>
                        <a:rPr lang="en-US" sz="3200" dirty="0">
                          <a:solidFill>
                            <a:schemeClr val="tx1"/>
                          </a:solidFill>
                          <a:latin typeface="Abadi MT Condensed Light" charset="0"/>
                          <a:ea typeface="Abadi MT Condensed Light" charset="0"/>
                          <a:cs typeface="Abadi MT Condensed Light" charset="0"/>
                        </a:rPr>
                        <a:t>CURRICULUM </a:t>
                      </a:r>
                      <a:endParaRPr lang="en-US" sz="2400" dirty="0">
                        <a:solidFill>
                          <a:schemeClr val="tx1"/>
                        </a:solidFill>
                        <a:latin typeface="Abadi MT Condensed Light" charset="0"/>
                        <a:ea typeface="Abadi MT Condensed Light" charset="0"/>
                        <a:cs typeface="Abadi MT Condensed Light" charset="0"/>
                      </a:endParaRPr>
                    </a:p>
                    <a:p>
                      <a:pPr algn="ctr"/>
                      <a:r>
                        <a:rPr lang="en-US" sz="3600" dirty="0">
                          <a:solidFill>
                            <a:schemeClr val="tx1"/>
                          </a:solidFill>
                          <a:latin typeface="Abadi MT Condensed Light" charset="0"/>
                          <a:ea typeface="Abadi MT Condensed Light" charset="0"/>
                          <a:cs typeface="Abadi MT Condensed Light" charset="0"/>
                        </a:rPr>
                        <a:t>ERA</a:t>
                      </a:r>
                      <a:endParaRPr lang="en-US" sz="2000" i="0" dirty="0">
                        <a:solidFill>
                          <a:schemeClr val="tx1"/>
                        </a:solidFill>
                        <a:latin typeface="Abadi MT Condensed Light" charset="0"/>
                        <a:ea typeface="Abadi MT Condensed Light" charset="0"/>
                        <a:cs typeface="Abadi MT Condensed Light" charset="0"/>
                      </a:endParaRPr>
                    </a:p>
                  </a:txBody>
                  <a:tcPr/>
                </a:tc>
                <a:tc>
                  <a:txBody>
                    <a:bodyPr/>
                    <a:lstStyle/>
                    <a:p>
                      <a:pPr algn="ctr"/>
                      <a:r>
                        <a:rPr lang="en-US" sz="3600" dirty="0">
                          <a:solidFill>
                            <a:schemeClr val="tx1"/>
                          </a:solidFill>
                          <a:latin typeface="Abadi MT Condensed Light" charset="0"/>
                          <a:ea typeface="Abadi MT Condensed Light" charset="0"/>
                          <a:cs typeface="Abadi MT Condensed Light" charset="0"/>
                        </a:rPr>
                        <a:t>RESEARCH </a:t>
                      </a:r>
                      <a:r>
                        <a:rPr lang="en-US" sz="2400" dirty="0">
                          <a:solidFill>
                            <a:schemeClr val="tx1"/>
                          </a:solidFill>
                          <a:latin typeface="Abadi MT Condensed Light" charset="0"/>
                          <a:ea typeface="Abadi MT Condensed Light" charset="0"/>
                          <a:cs typeface="Abadi MT Condensed Light" charset="0"/>
                        </a:rPr>
                        <a:t>EMPHASIS </a:t>
                      </a:r>
                      <a:endParaRPr lang="en-US" sz="2000" dirty="0">
                        <a:solidFill>
                          <a:schemeClr val="tx1"/>
                        </a:solidFill>
                        <a:latin typeface="Abadi MT Condensed Light" charset="0"/>
                        <a:ea typeface="Abadi MT Condensed Light" charset="0"/>
                        <a:cs typeface="Abadi MT Condensed Light" charset="0"/>
                      </a:endParaRPr>
                    </a:p>
                    <a:p>
                      <a:pPr algn="ctr"/>
                      <a:r>
                        <a:rPr lang="en-US" sz="1600" dirty="0">
                          <a:solidFill>
                            <a:schemeClr val="tx1"/>
                          </a:solidFill>
                          <a:latin typeface="Abadi MT Condensed Light" charset="0"/>
                          <a:ea typeface="Abadi MT Condensed Light" charset="0"/>
                          <a:cs typeface="Abadi MT Condensed Light" charset="0"/>
                        </a:rPr>
                        <a:t>ERA</a:t>
                      </a:r>
                      <a:endParaRPr lang="en-US" sz="2000" i="0" dirty="0">
                        <a:solidFill>
                          <a:schemeClr val="tx1"/>
                        </a:solidFill>
                        <a:latin typeface="Abadi MT Condensed Light" charset="0"/>
                        <a:ea typeface="Abadi MT Condensed Light" charset="0"/>
                        <a:cs typeface="Abadi MT Condensed Light" charset="0"/>
                      </a:endParaRPr>
                    </a:p>
                  </a:txBody>
                  <a:tcPr/>
                </a:tc>
                <a:tc>
                  <a:txBody>
                    <a:bodyPr/>
                    <a:lstStyle/>
                    <a:p>
                      <a:pPr algn="ctr"/>
                      <a:r>
                        <a:rPr lang="en-US" sz="3600" dirty="0">
                          <a:solidFill>
                            <a:schemeClr val="tx1"/>
                          </a:solidFill>
                          <a:latin typeface="Abadi MT Condensed Light" charset="0"/>
                          <a:ea typeface="Abadi MT Condensed Light" charset="0"/>
                          <a:cs typeface="Abadi MT Condensed Light" charset="0"/>
                        </a:rPr>
                        <a:t>GRADUATE </a:t>
                      </a:r>
                      <a:r>
                        <a:rPr lang="en-US" sz="2400" dirty="0">
                          <a:solidFill>
                            <a:schemeClr val="tx1"/>
                          </a:solidFill>
                          <a:latin typeface="Abadi MT Condensed Light" charset="0"/>
                          <a:ea typeface="Abadi MT Condensed Light" charset="0"/>
                          <a:cs typeface="Abadi MT Condensed Light" charset="0"/>
                        </a:rPr>
                        <a:t>EDUCATION </a:t>
                      </a:r>
                    </a:p>
                    <a:p>
                      <a:pPr algn="ctr"/>
                      <a:r>
                        <a:rPr lang="en-US" sz="1600" dirty="0">
                          <a:solidFill>
                            <a:schemeClr val="tx1"/>
                          </a:solidFill>
                          <a:latin typeface="Abadi MT Condensed Light" charset="0"/>
                          <a:ea typeface="Abadi MT Condensed Light" charset="0"/>
                          <a:cs typeface="Abadi MT Condensed Light" charset="0"/>
                        </a:rPr>
                        <a:t>ERA</a:t>
                      </a:r>
                      <a:endParaRPr lang="en-US" sz="2000" i="0" dirty="0">
                        <a:solidFill>
                          <a:schemeClr val="tx1"/>
                        </a:solidFill>
                        <a:latin typeface="Abadi MT Condensed Light" charset="0"/>
                        <a:ea typeface="Abadi MT Condensed Light" charset="0"/>
                        <a:cs typeface="Abadi MT Condensed Light" charset="0"/>
                      </a:endParaRPr>
                    </a:p>
                  </a:txBody>
                  <a:tcPr/>
                </a:tc>
                <a:tc>
                  <a:txBody>
                    <a:bodyPr/>
                    <a:lstStyle/>
                    <a:p>
                      <a:pPr algn="ctr"/>
                      <a:r>
                        <a:rPr lang="en-US" sz="3600" dirty="0">
                          <a:solidFill>
                            <a:schemeClr val="tx1"/>
                          </a:solidFill>
                          <a:latin typeface="Abadi MT Condensed Light" charset="0"/>
                          <a:ea typeface="Abadi MT Condensed Light" charset="0"/>
                          <a:cs typeface="Abadi MT Condensed Light" charset="0"/>
                        </a:rPr>
                        <a:t>THEORY </a:t>
                      </a:r>
                      <a:endParaRPr lang="en-US" sz="2000" dirty="0">
                        <a:solidFill>
                          <a:schemeClr val="tx1"/>
                        </a:solidFill>
                        <a:latin typeface="Abadi MT Condensed Light" charset="0"/>
                        <a:ea typeface="Abadi MT Condensed Light" charset="0"/>
                        <a:cs typeface="Abadi MT Condensed Light" charset="0"/>
                      </a:endParaRPr>
                    </a:p>
                    <a:p>
                      <a:pPr algn="ctr"/>
                      <a:r>
                        <a:rPr lang="en-US" sz="3200" dirty="0">
                          <a:solidFill>
                            <a:schemeClr val="tx1"/>
                          </a:solidFill>
                          <a:latin typeface="Abadi MT Condensed Light" charset="0"/>
                          <a:ea typeface="Abadi MT Condensed Light" charset="0"/>
                          <a:cs typeface="Abadi MT Condensed Light" charset="0"/>
                        </a:rPr>
                        <a:t>ERA</a:t>
                      </a:r>
                      <a:endParaRPr lang="en-US" sz="2000" i="0" dirty="0">
                        <a:solidFill>
                          <a:schemeClr val="tx1"/>
                        </a:solidFill>
                        <a:latin typeface="Abadi MT Condensed Light" charset="0"/>
                        <a:ea typeface="Abadi MT Condensed Light" charset="0"/>
                        <a:cs typeface="Abadi MT Condensed Light" charset="0"/>
                      </a:endParaRPr>
                    </a:p>
                  </a:txBody>
                  <a:tcPr/>
                </a:tc>
                <a:tc>
                  <a:txBody>
                    <a:bodyPr/>
                    <a:lstStyle/>
                    <a:p>
                      <a:pPr algn="ctr"/>
                      <a:r>
                        <a:rPr lang="en-US" sz="3200" dirty="0">
                          <a:solidFill>
                            <a:schemeClr val="tx1"/>
                          </a:solidFill>
                          <a:latin typeface="Abadi MT Condensed Light" charset="0"/>
                          <a:ea typeface="Abadi MT Condensed Light" charset="0"/>
                          <a:cs typeface="Abadi MT Condensed Light" charset="0"/>
                        </a:rPr>
                        <a:t>THEORY UTILIZATION </a:t>
                      </a:r>
                      <a:endParaRPr lang="en-US" sz="2400" dirty="0">
                        <a:solidFill>
                          <a:schemeClr val="tx1"/>
                        </a:solidFill>
                        <a:latin typeface="Abadi MT Condensed Light" charset="0"/>
                        <a:ea typeface="Abadi MT Condensed Light" charset="0"/>
                        <a:cs typeface="Abadi MT Condensed Light" charset="0"/>
                      </a:endParaRPr>
                    </a:p>
                    <a:p>
                      <a:pPr algn="ctr"/>
                      <a:r>
                        <a:rPr lang="en-US" sz="1600" dirty="0">
                          <a:solidFill>
                            <a:schemeClr val="tx1"/>
                          </a:solidFill>
                          <a:latin typeface="Abadi MT Condensed Light" charset="0"/>
                          <a:ea typeface="Abadi MT Condensed Light" charset="0"/>
                          <a:cs typeface="Abadi MT Condensed Light" charset="0"/>
                        </a:rPr>
                        <a:t>ERA</a:t>
                      </a:r>
                      <a:endParaRPr lang="en-US" sz="2000" i="0" dirty="0">
                        <a:solidFill>
                          <a:schemeClr val="tx1"/>
                        </a:solidFill>
                        <a:latin typeface="Abadi MT Condensed Light" charset="0"/>
                        <a:ea typeface="Abadi MT Condensed Light" charset="0"/>
                        <a:cs typeface="Abadi MT Condensed Light" charset="0"/>
                      </a:endParaRPr>
                    </a:p>
                  </a:txBody>
                  <a:tcPr/>
                </a:tc>
                <a:extLst>
                  <a:ext uri="{0D108BD9-81ED-4DB2-BD59-A6C34878D82A}">
                    <a16:rowId xmlns:a16="http://schemas.microsoft.com/office/drawing/2014/main" val="10000"/>
                  </a:ext>
                </a:extLst>
              </a:tr>
              <a:tr h="2262717">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CONTENT to study to learn how to be nurse</a:t>
                      </a:r>
                    </a:p>
                  </a:txBody>
                  <a:tcPr/>
                </a:tc>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Embraced higher education</a:t>
                      </a:r>
                    </a:p>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Participation in RESEARCH = New Knowledge</a:t>
                      </a:r>
                    </a:p>
                    <a:p>
                      <a:pPr marL="285750" indent="-285750" algn="just">
                        <a:buFont typeface="Wingdings" panose="05000000000000000000" pitchFamily="2" charset="2"/>
                        <a:buChar char="q"/>
                      </a:pPr>
                      <a:endParaRPr lang="en-US" sz="2400" b="0" i="1" dirty="0">
                        <a:latin typeface="Arial Narrow" charset="0"/>
                        <a:ea typeface="Arial Narrow" charset="0"/>
                        <a:cs typeface="Arial Narrow" charset="0"/>
                      </a:endParaRPr>
                    </a:p>
                  </a:txBody>
                  <a:tcPr/>
                </a:tc>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MASTER’S degree programs</a:t>
                      </a:r>
                    </a:p>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SPECIALIZED</a:t>
                      </a:r>
                      <a:r>
                        <a:rPr lang="en-US" sz="2400" b="0" i="1" baseline="0" dirty="0">
                          <a:latin typeface="Arial Narrow" charset="0"/>
                          <a:ea typeface="Arial Narrow" charset="0"/>
                          <a:cs typeface="Arial Narrow" charset="0"/>
                        </a:rPr>
                        <a:t> clinical nursing practice</a:t>
                      </a:r>
                      <a:endParaRPr lang="en-US" sz="2400" b="0" i="1" dirty="0">
                        <a:latin typeface="Arial Narrow" charset="0"/>
                        <a:ea typeface="Arial Narrow" charset="0"/>
                        <a:cs typeface="Arial Narrow" charset="0"/>
                      </a:endParaRPr>
                    </a:p>
                  </a:txBody>
                  <a:tcPr/>
                </a:tc>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OUTGROWTH of the research</a:t>
                      </a:r>
                    </a:p>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The need for theoretical framework to build a nursing knowledge</a:t>
                      </a:r>
                    </a:p>
                  </a:txBody>
                  <a:tcPr/>
                </a:tc>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Utilization</a:t>
                      </a:r>
                      <a:r>
                        <a:rPr lang="en-US" sz="2400" b="0" i="1" baseline="0" dirty="0">
                          <a:latin typeface="Arial Narrow" charset="0"/>
                          <a:ea typeface="Arial Narrow" charset="0"/>
                          <a:cs typeface="Arial Narrow" charset="0"/>
                        </a:rPr>
                        <a:t> to APPLICATION in the nursing practice</a:t>
                      </a:r>
                      <a:endParaRPr lang="en-US" sz="2400" b="0" i="1" dirty="0">
                        <a:latin typeface="Arial Narrow" charset="0"/>
                        <a:ea typeface="Arial Narrow" charset="0"/>
                        <a:cs typeface="Arial Narrow" charset="0"/>
                      </a:endParaRPr>
                    </a:p>
                  </a:txBody>
                  <a:tcPr/>
                </a:tc>
                <a:extLst>
                  <a:ext uri="{0D108BD9-81ED-4DB2-BD59-A6C34878D82A}">
                    <a16:rowId xmlns:a16="http://schemas.microsoft.com/office/drawing/2014/main" val="10001"/>
                  </a:ext>
                </a:extLst>
              </a:tr>
            </a:tbl>
          </a:graphicData>
        </a:graphic>
      </p:graphicFrame>
      <p:sp>
        <p:nvSpPr>
          <p:cNvPr id="5" name="Rectangle 4"/>
          <p:cNvSpPr/>
          <p:nvPr/>
        </p:nvSpPr>
        <p:spPr>
          <a:xfrm>
            <a:off x="658370" y="2852928"/>
            <a:ext cx="2212846" cy="2969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71216" y="2852928"/>
            <a:ext cx="2212846" cy="2969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84062" y="2852928"/>
            <a:ext cx="2212846" cy="2969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296908" y="2852928"/>
            <a:ext cx="2212846" cy="2969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509754" y="2852928"/>
            <a:ext cx="2212846" cy="2969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028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5"/>
                                        </p:tgtEl>
                                      </p:cBhvr>
                                    </p:animEffect>
                                    <p:anim calcmode="lin" valueType="num">
                                      <p:cBhvr>
                                        <p:cTn id="7" dur="1000"/>
                                        <p:tgtEl>
                                          <p:spTgt spid="5"/>
                                        </p:tgtEl>
                                        <p:attrNameLst>
                                          <p:attrName>ppt_x</p:attrName>
                                        </p:attrNameLst>
                                      </p:cBhvr>
                                      <p:tavLst>
                                        <p:tav tm="0">
                                          <p:val>
                                            <p:strVal val="ppt_x"/>
                                          </p:val>
                                        </p:tav>
                                        <p:tav tm="100000">
                                          <p:val>
                                            <p:strVal val="ppt_x"/>
                                          </p:val>
                                        </p:tav>
                                      </p:tavLst>
                                    </p:anim>
                                    <p:anim calcmode="lin" valueType="num">
                                      <p:cBhvr>
                                        <p:cTn id="8" dur="1000"/>
                                        <p:tgtEl>
                                          <p:spTgt spid="5"/>
                                        </p:tgtEl>
                                        <p:attrNameLst>
                                          <p:attrName>ppt_y</p:attrName>
                                        </p:attrNameLst>
                                      </p:cBhvr>
                                      <p:tavLst>
                                        <p:tav tm="0">
                                          <p:val>
                                            <p:strVal val="ppt_y"/>
                                          </p:val>
                                        </p:tav>
                                        <p:tav tm="100000">
                                          <p:val>
                                            <p:strVal val="ppt_y+.1"/>
                                          </p:val>
                                        </p:tav>
                                      </p:tavLst>
                                    </p:anim>
                                    <p:set>
                                      <p:cBhvr>
                                        <p:cTn id="9" dur="1" fill="hold">
                                          <p:stCondLst>
                                            <p:cond delay="999"/>
                                          </p:stCondLst>
                                        </p:cTn>
                                        <p:tgtEl>
                                          <p:spTgt spid="5"/>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0" nodeType="clickEffect">
                                  <p:stCondLst>
                                    <p:cond delay="0"/>
                                  </p:stCondLst>
                                  <p:childTnLst>
                                    <p:animEffect transition="out" filter="fade">
                                      <p:cBhvr>
                                        <p:cTn id="13" dur="1000"/>
                                        <p:tgtEl>
                                          <p:spTgt spid="6"/>
                                        </p:tgtEl>
                                      </p:cBhvr>
                                    </p:animEffect>
                                    <p:anim calcmode="lin" valueType="num">
                                      <p:cBhvr>
                                        <p:cTn id="14" dur="1000"/>
                                        <p:tgtEl>
                                          <p:spTgt spid="6"/>
                                        </p:tgtEl>
                                        <p:attrNameLst>
                                          <p:attrName>ppt_x</p:attrName>
                                        </p:attrNameLst>
                                      </p:cBhvr>
                                      <p:tavLst>
                                        <p:tav tm="0">
                                          <p:val>
                                            <p:strVal val="ppt_x"/>
                                          </p:val>
                                        </p:tav>
                                        <p:tav tm="100000">
                                          <p:val>
                                            <p:strVal val="ppt_x"/>
                                          </p:val>
                                        </p:tav>
                                      </p:tavLst>
                                    </p:anim>
                                    <p:anim calcmode="lin" valueType="num">
                                      <p:cBhvr>
                                        <p:cTn id="15" dur="1000"/>
                                        <p:tgtEl>
                                          <p:spTgt spid="6"/>
                                        </p:tgtEl>
                                        <p:attrNameLst>
                                          <p:attrName>ppt_y</p:attrName>
                                        </p:attrNameLst>
                                      </p:cBhvr>
                                      <p:tavLst>
                                        <p:tav tm="0">
                                          <p:val>
                                            <p:strVal val="ppt_y"/>
                                          </p:val>
                                        </p:tav>
                                        <p:tav tm="100000">
                                          <p:val>
                                            <p:strVal val="ppt_y+.1"/>
                                          </p:val>
                                        </p:tav>
                                      </p:tavLst>
                                    </p:anim>
                                    <p:set>
                                      <p:cBhvr>
                                        <p:cTn id="16" dur="1" fill="hold">
                                          <p:stCondLst>
                                            <p:cond delay="999"/>
                                          </p:stCondLst>
                                        </p:cTn>
                                        <p:tgtEl>
                                          <p:spTgt spid="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grpId="0" nodeType="clickEffect">
                                  <p:stCondLst>
                                    <p:cond delay="0"/>
                                  </p:stCondLst>
                                  <p:childTnLst>
                                    <p:animEffect transition="out" filter="fade">
                                      <p:cBhvr>
                                        <p:cTn id="20" dur="1000"/>
                                        <p:tgtEl>
                                          <p:spTgt spid="7"/>
                                        </p:tgtEl>
                                      </p:cBhvr>
                                    </p:animEffect>
                                    <p:anim calcmode="lin" valueType="num">
                                      <p:cBhvr>
                                        <p:cTn id="21" dur="1000"/>
                                        <p:tgtEl>
                                          <p:spTgt spid="7"/>
                                        </p:tgtEl>
                                        <p:attrNameLst>
                                          <p:attrName>ppt_x</p:attrName>
                                        </p:attrNameLst>
                                      </p:cBhvr>
                                      <p:tavLst>
                                        <p:tav tm="0">
                                          <p:val>
                                            <p:strVal val="ppt_x"/>
                                          </p:val>
                                        </p:tav>
                                        <p:tav tm="100000">
                                          <p:val>
                                            <p:strVal val="ppt_x"/>
                                          </p:val>
                                        </p:tav>
                                      </p:tavLst>
                                    </p:anim>
                                    <p:anim calcmode="lin" valueType="num">
                                      <p:cBhvr>
                                        <p:cTn id="22" dur="1000"/>
                                        <p:tgtEl>
                                          <p:spTgt spid="7"/>
                                        </p:tgtEl>
                                        <p:attrNameLst>
                                          <p:attrName>ppt_y</p:attrName>
                                        </p:attrNameLst>
                                      </p:cBhvr>
                                      <p:tavLst>
                                        <p:tav tm="0">
                                          <p:val>
                                            <p:strVal val="ppt_y"/>
                                          </p:val>
                                        </p:tav>
                                        <p:tav tm="100000">
                                          <p:val>
                                            <p:strVal val="ppt_y+.1"/>
                                          </p:val>
                                        </p:tav>
                                      </p:tavLst>
                                    </p:anim>
                                    <p:set>
                                      <p:cBhvr>
                                        <p:cTn id="23" dur="1" fill="hold">
                                          <p:stCondLst>
                                            <p:cond delay="9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grpId="0" nodeType="clickEffect">
                                  <p:stCondLst>
                                    <p:cond delay="0"/>
                                  </p:stCondLst>
                                  <p:childTnLst>
                                    <p:animEffect transition="out" filter="fade">
                                      <p:cBhvr>
                                        <p:cTn id="27" dur="1000"/>
                                        <p:tgtEl>
                                          <p:spTgt spid="8"/>
                                        </p:tgtEl>
                                      </p:cBhvr>
                                    </p:animEffect>
                                    <p:anim calcmode="lin" valueType="num">
                                      <p:cBhvr>
                                        <p:cTn id="28" dur="1000"/>
                                        <p:tgtEl>
                                          <p:spTgt spid="8"/>
                                        </p:tgtEl>
                                        <p:attrNameLst>
                                          <p:attrName>ppt_x</p:attrName>
                                        </p:attrNameLst>
                                      </p:cBhvr>
                                      <p:tavLst>
                                        <p:tav tm="0">
                                          <p:val>
                                            <p:strVal val="ppt_x"/>
                                          </p:val>
                                        </p:tav>
                                        <p:tav tm="100000">
                                          <p:val>
                                            <p:strVal val="ppt_x"/>
                                          </p:val>
                                        </p:tav>
                                      </p:tavLst>
                                    </p:anim>
                                    <p:anim calcmode="lin" valueType="num">
                                      <p:cBhvr>
                                        <p:cTn id="29" dur="1000"/>
                                        <p:tgtEl>
                                          <p:spTgt spid="8"/>
                                        </p:tgtEl>
                                        <p:attrNameLst>
                                          <p:attrName>ppt_y</p:attrName>
                                        </p:attrNameLst>
                                      </p:cBhvr>
                                      <p:tavLst>
                                        <p:tav tm="0">
                                          <p:val>
                                            <p:strVal val="ppt_y"/>
                                          </p:val>
                                        </p:tav>
                                        <p:tav tm="100000">
                                          <p:val>
                                            <p:strVal val="ppt_y+.1"/>
                                          </p:val>
                                        </p:tav>
                                      </p:tavLst>
                                    </p:anim>
                                    <p:set>
                                      <p:cBhvr>
                                        <p:cTn id="30" dur="1" fill="hold">
                                          <p:stCondLst>
                                            <p:cond delay="999"/>
                                          </p:stCondLst>
                                        </p:cTn>
                                        <p:tgtEl>
                                          <p:spTgt spid="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xit" presetSubtype="0" fill="hold" grpId="0" nodeType="clickEffect">
                                  <p:stCondLst>
                                    <p:cond delay="0"/>
                                  </p:stCondLst>
                                  <p:childTnLst>
                                    <p:animEffect transition="out" filter="fade">
                                      <p:cBhvr>
                                        <p:cTn id="34" dur="1000"/>
                                        <p:tgtEl>
                                          <p:spTgt spid="9"/>
                                        </p:tgtEl>
                                      </p:cBhvr>
                                    </p:animEffect>
                                    <p:anim calcmode="lin" valueType="num">
                                      <p:cBhvr>
                                        <p:cTn id="35" dur="1000"/>
                                        <p:tgtEl>
                                          <p:spTgt spid="9"/>
                                        </p:tgtEl>
                                        <p:attrNameLst>
                                          <p:attrName>ppt_x</p:attrName>
                                        </p:attrNameLst>
                                      </p:cBhvr>
                                      <p:tavLst>
                                        <p:tav tm="0">
                                          <p:val>
                                            <p:strVal val="ppt_x"/>
                                          </p:val>
                                        </p:tav>
                                        <p:tav tm="100000">
                                          <p:val>
                                            <p:strVal val="ppt_x"/>
                                          </p:val>
                                        </p:tav>
                                      </p:tavLst>
                                    </p:anim>
                                    <p:anim calcmode="lin" valueType="num">
                                      <p:cBhvr>
                                        <p:cTn id="36" dur="1000"/>
                                        <p:tgtEl>
                                          <p:spTgt spid="9"/>
                                        </p:tgtEl>
                                        <p:attrNameLst>
                                          <p:attrName>ppt_y</p:attrName>
                                        </p:attrNameLst>
                                      </p:cBhvr>
                                      <p:tavLst>
                                        <p:tav tm="0">
                                          <p:val>
                                            <p:strVal val="ppt_y"/>
                                          </p:val>
                                        </p:tav>
                                        <p:tav tm="100000">
                                          <p:val>
                                            <p:strVal val="ppt_y+.1"/>
                                          </p:val>
                                        </p:tav>
                                      </p:tavLst>
                                    </p:anim>
                                    <p:set>
                                      <p:cBhvr>
                                        <p:cTn id="37"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408" y="1931278"/>
            <a:ext cx="4204714" cy="2183522"/>
          </a:xfrm>
        </p:spPr>
        <p:txBody>
          <a:bodyPr/>
          <a:lstStyle/>
          <a:p>
            <a:r>
              <a:rPr lang="en-US" sz="3600" b="1" dirty="0">
                <a:latin typeface="Aharoni" panose="02010803020104030203" pitchFamily="2" charset="-79"/>
                <a:cs typeface="Aharoni" panose="02010803020104030203" pitchFamily="2" charset="-79"/>
              </a:rPr>
              <a:t>Significance of </a:t>
            </a:r>
            <a:br>
              <a:rPr lang="en-US" sz="4000" b="1" dirty="0">
                <a:latin typeface="Aharoni" panose="02010803020104030203" pitchFamily="2" charset="-79"/>
                <a:cs typeface="Aharoni" panose="02010803020104030203" pitchFamily="2" charset="-79"/>
              </a:rPr>
            </a:br>
            <a:r>
              <a:rPr lang="en-US" sz="5400" b="1" dirty="0">
                <a:latin typeface="Aharoni" panose="02010803020104030203" pitchFamily="2" charset="-79"/>
                <a:cs typeface="Aharoni" panose="02010803020104030203" pitchFamily="2" charset="-79"/>
              </a:rPr>
              <a:t>NURSING </a:t>
            </a:r>
            <a:r>
              <a:rPr lang="en-US" b="1" dirty="0">
                <a:latin typeface="Aharoni" panose="02010803020104030203" pitchFamily="2" charset="-79"/>
                <a:cs typeface="Aharoni" panose="02010803020104030203" pitchFamily="2" charset="-79"/>
              </a:rPr>
              <a:t>Theory</a:t>
            </a:r>
          </a:p>
        </p:txBody>
      </p:sp>
      <p:sp>
        <p:nvSpPr>
          <p:cNvPr id="3" name="Content Placeholder 2"/>
          <p:cNvSpPr>
            <a:spLocks noGrp="1"/>
          </p:cNvSpPr>
          <p:nvPr>
            <p:ph idx="1"/>
          </p:nvPr>
        </p:nvSpPr>
        <p:spPr>
          <a:xfrm>
            <a:off x="597408" y="4198990"/>
            <a:ext cx="6248398" cy="1362212"/>
          </a:xfrm>
        </p:spPr>
        <p:txBody>
          <a:bodyPr>
            <a:normAutofit/>
          </a:bodyPr>
          <a:lstStyle/>
          <a:p>
            <a:pPr algn="just"/>
            <a:r>
              <a:rPr lang="en-US" sz="3600" b="1" i="1" dirty="0">
                <a:solidFill>
                  <a:srgbClr val="FF0000"/>
                </a:solidFill>
                <a:latin typeface="Arial Narrow" panose="020B0606020202030204" pitchFamily="34" charset="0"/>
              </a:rPr>
              <a:t>DISCIPLINE</a:t>
            </a:r>
            <a:r>
              <a:rPr lang="en-US" sz="3600" i="1" dirty="0">
                <a:latin typeface="Arial Narrow" panose="020B0606020202030204" pitchFamily="34" charset="0"/>
              </a:rPr>
              <a:t> (education) versus </a:t>
            </a:r>
            <a:r>
              <a:rPr lang="en-US" sz="3600" b="1" i="1" dirty="0">
                <a:solidFill>
                  <a:srgbClr val="FF0000"/>
                </a:solidFill>
                <a:latin typeface="Arial Narrow" panose="020B0606020202030204" pitchFamily="34" charset="0"/>
              </a:rPr>
              <a:t>PROFESSION</a:t>
            </a:r>
            <a:r>
              <a:rPr lang="en-US" sz="3600" i="1" dirty="0">
                <a:latin typeface="Arial Narrow" panose="020B0606020202030204" pitchFamily="34" charset="0"/>
              </a:rPr>
              <a:t> (practice)</a:t>
            </a:r>
          </a:p>
          <a:p>
            <a:pPr algn="just"/>
            <a:endParaRPr lang="en-US" sz="3600" i="1" dirty="0">
              <a:latin typeface="Arial Narrow" panose="020B0606020202030204" pitchFamily="34" charset="0"/>
            </a:endParaRPr>
          </a:p>
          <a:p>
            <a:pPr algn="just"/>
            <a:endParaRPr lang="en-US" sz="3600" i="1" dirty="0">
              <a:latin typeface="Arial Narrow" panose="020B0606020202030204" pitchFamily="34" charset="0"/>
            </a:endParaRPr>
          </a:p>
        </p:txBody>
      </p:sp>
      <p:pic>
        <p:nvPicPr>
          <p:cNvPr id="5" name="Picture 4"/>
          <p:cNvPicPr>
            <a:picLocks noChangeAspect="1"/>
          </p:cNvPicPr>
          <p:nvPr/>
        </p:nvPicPr>
        <p:blipFill>
          <a:blip r:embed="rId2"/>
          <a:stretch>
            <a:fillRect/>
          </a:stretch>
        </p:blipFill>
        <p:spPr>
          <a:xfrm>
            <a:off x="6421583" y="352460"/>
            <a:ext cx="5307508" cy="5684276"/>
          </a:xfrm>
          <a:prstGeom prst="rect">
            <a:avLst/>
          </a:prstGeom>
        </p:spPr>
      </p:pic>
    </p:spTree>
    <p:extLst>
      <p:ext uri="{BB962C8B-B14F-4D97-AF65-F5344CB8AC3E}">
        <p14:creationId xmlns:p14="http://schemas.microsoft.com/office/powerpoint/2010/main" val="1542794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57875988"/>
              </p:ext>
            </p:extLst>
          </p:nvPr>
        </p:nvGraphicFramePr>
        <p:xfrm>
          <a:off x="420624" y="331322"/>
          <a:ext cx="11484864" cy="5852160"/>
        </p:xfrm>
        <a:graphic>
          <a:graphicData uri="http://schemas.openxmlformats.org/drawingml/2006/table">
            <a:tbl>
              <a:tblPr firstRow="1" bandRow="1">
                <a:tableStyleId>{00A15C55-8517-42AA-B614-E9B94910E393}</a:tableStyleId>
              </a:tblPr>
              <a:tblGrid>
                <a:gridCol w="5742432">
                  <a:extLst>
                    <a:ext uri="{9D8B030D-6E8A-4147-A177-3AD203B41FA5}">
                      <a16:colId xmlns:a16="http://schemas.microsoft.com/office/drawing/2014/main" val="20000"/>
                    </a:ext>
                  </a:extLst>
                </a:gridCol>
                <a:gridCol w="5742432">
                  <a:extLst>
                    <a:ext uri="{9D8B030D-6E8A-4147-A177-3AD203B41FA5}">
                      <a16:colId xmlns:a16="http://schemas.microsoft.com/office/drawing/2014/main" val="20001"/>
                    </a:ext>
                  </a:extLst>
                </a:gridCol>
              </a:tblGrid>
              <a:tr h="765909">
                <a:tc>
                  <a:txBody>
                    <a:bodyPr/>
                    <a:lstStyle/>
                    <a:p>
                      <a:pPr algn="ctr"/>
                      <a:r>
                        <a:rPr lang="en-US" sz="4800" b="0" i="0" spc="300" dirty="0">
                          <a:latin typeface="Abadi MT Condensed Extra Bold" charset="0"/>
                          <a:ea typeface="Abadi MT Condensed Extra Bold" charset="0"/>
                          <a:cs typeface="Abadi MT Condensed Extra Bold" charset="0"/>
                        </a:rPr>
                        <a:t>DISCIPLINE</a:t>
                      </a:r>
                    </a:p>
                  </a:txBody>
                  <a:tcPr/>
                </a:tc>
                <a:tc>
                  <a:txBody>
                    <a:bodyPr/>
                    <a:lstStyle/>
                    <a:p>
                      <a:pPr algn="ctr"/>
                      <a:r>
                        <a:rPr lang="en-US" sz="4800" b="0" i="0" spc="300" dirty="0">
                          <a:latin typeface="Abadi MT Condensed Extra Bold" charset="0"/>
                          <a:ea typeface="Abadi MT Condensed Extra Bold" charset="0"/>
                          <a:cs typeface="Abadi MT Condensed Extra Bold" charset="0"/>
                        </a:rPr>
                        <a:t>PROFESSION</a:t>
                      </a:r>
                    </a:p>
                  </a:txBody>
                  <a:tcPr/>
                </a:tc>
                <a:extLst>
                  <a:ext uri="{0D108BD9-81ED-4DB2-BD59-A6C34878D82A}">
                    <a16:rowId xmlns:a16="http://schemas.microsoft.com/office/drawing/2014/main" val="10000"/>
                  </a:ext>
                </a:extLst>
              </a:tr>
              <a:tr h="4560133">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Developing knowledge as BASIS for nursing practice</a:t>
                      </a:r>
                    </a:p>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GRADUATE programs began to</a:t>
                      </a:r>
                      <a:r>
                        <a:rPr lang="en-US" sz="2400" b="0" i="1" baseline="0" dirty="0">
                          <a:latin typeface="Arial Narrow" charset="0"/>
                          <a:ea typeface="Arial Narrow" charset="0"/>
                          <a:cs typeface="Arial Narrow" charset="0"/>
                        </a:rPr>
                        <a:t> open</a:t>
                      </a:r>
                    </a:p>
                    <a:p>
                      <a:pPr marL="285750" indent="-285750" algn="just">
                        <a:buFont typeface="Wingdings" panose="05000000000000000000" pitchFamily="2" charset="2"/>
                        <a:buChar char="q"/>
                      </a:pPr>
                      <a:r>
                        <a:rPr lang="en-US" sz="2400" b="0" i="1" baseline="0" dirty="0">
                          <a:latin typeface="Arial Narrow" charset="0"/>
                          <a:ea typeface="Arial Narrow" charset="0"/>
                          <a:cs typeface="Arial Narrow" charset="0"/>
                        </a:rPr>
                        <a:t>Theory development to NEW nursing knowledge</a:t>
                      </a:r>
                    </a:p>
                    <a:p>
                      <a:pPr marL="285750" indent="-285750" algn="just">
                        <a:buFont typeface="Wingdings" panose="05000000000000000000" pitchFamily="2" charset="2"/>
                        <a:buChar char="q"/>
                      </a:pPr>
                      <a:r>
                        <a:rPr lang="en-US" sz="2400" b="0" i="1" baseline="0" dirty="0">
                          <a:latin typeface="Arial Narrow" charset="0"/>
                          <a:ea typeface="Arial Narrow" charset="0"/>
                          <a:cs typeface="Arial Narrow" charset="0"/>
                        </a:rPr>
                        <a:t>Theoretical frameworks as developed by EDUCATORS</a:t>
                      </a:r>
                    </a:p>
                    <a:p>
                      <a:pPr marL="285750" indent="-285750" algn="just">
                        <a:buFont typeface="Wingdings" panose="05000000000000000000" pitchFamily="2" charset="2"/>
                        <a:buChar char="q"/>
                      </a:pPr>
                      <a:r>
                        <a:rPr lang="en-US" sz="2400" b="0" i="1" baseline="0" dirty="0">
                          <a:latin typeface="Arial Narrow" charset="0"/>
                          <a:ea typeface="Arial Narrow" charset="0"/>
                          <a:cs typeface="Arial Narrow" charset="0"/>
                        </a:rPr>
                        <a:t>CONCEPTUAL frameworks began</a:t>
                      </a:r>
                    </a:p>
                    <a:p>
                      <a:pPr marL="742950" lvl="1" indent="-285750" algn="just">
                        <a:buFont typeface="Wingdings" panose="05000000000000000000" pitchFamily="2" charset="2"/>
                        <a:buChar char="q"/>
                      </a:pPr>
                      <a:r>
                        <a:rPr lang="en-US" sz="2000" b="0" i="1" baseline="0" dirty="0">
                          <a:latin typeface="Arial Narrow" charset="0"/>
                          <a:ea typeface="Arial Narrow" charset="0"/>
                          <a:cs typeface="Arial Narrow" charset="0"/>
                        </a:rPr>
                        <a:t>To organize the curricula of the nursing program</a:t>
                      </a:r>
                    </a:p>
                    <a:p>
                      <a:pPr marL="742950" lvl="1" indent="-285750" algn="just">
                        <a:buFont typeface="Wingdings" panose="05000000000000000000" pitchFamily="2" charset="2"/>
                        <a:buChar char="q"/>
                      </a:pPr>
                      <a:r>
                        <a:rPr lang="en-US" sz="2000" b="0" i="1" baseline="0" dirty="0">
                          <a:latin typeface="Arial Narrow" charset="0"/>
                          <a:ea typeface="Arial Narrow" charset="0"/>
                          <a:cs typeface="Arial Narrow" charset="0"/>
                        </a:rPr>
                        <a:t>Creative conceptualization of nursing metaparadigms</a:t>
                      </a:r>
                    </a:p>
                    <a:p>
                      <a:pPr marL="285750" lvl="0" indent="-285750" algn="just">
                        <a:buFont typeface="Wingdings" panose="05000000000000000000" pitchFamily="2" charset="2"/>
                        <a:buChar char="q"/>
                      </a:pPr>
                      <a:r>
                        <a:rPr lang="en-US" sz="2400" b="0" i="1" baseline="0" dirty="0">
                          <a:latin typeface="Arial Narrow" charset="0"/>
                          <a:ea typeface="Arial Narrow" charset="0"/>
                          <a:cs typeface="Arial Narrow" charset="0"/>
                        </a:rPr>
                        <a:t>Nurses were provided with NEW PERSPECTIVES about taking care of their patients</a:t>
                      </a:r>
                      <a:endParaRPr lang="en-US" sz="2400" b="0" i="1" dirty="0">
                        <a:latin typeface="Arial Narrow" charset="0"/>
                        <a:ea typeface="Arial Narrow" charset="0"/>
                        <a:cs typeface="Arial Narrow" charset="0"/>
                      </a:endParaRPr>
                    </a:p>
                  </a:txBody>
                  <a:tcPr/>
                </a:tc>
                <a:tc>
                  <a:txBody>
                    <a:bodyPr/>
                    <a:lstStyle/>
                    <a:p>
                      <a:pPr marL="285750" indent="-285750" algn="just">
                        <a:buFont typeface="Wingdings" panose="05000000000000000000" pitchFamily="2" charset="2"/>
                        <a:buChar char="q"/>
                      </a:pPr>
                      <a:r>
                        <a:rPr lang="en-US" sz="2400" b="0" i="1" dirty="0">
                          <a:latin typeface="Arial Narrow" charset="0"/>
                          <a:ea typeface="Arial Narrow" charset="0"/>
                          <a:cs typeface="Arial Narrow" charset="0"/>
                        </a:rPr>
                        <a:t>Recognized as a PROFESSION</a:t>
                      </a:r>
                    </a:p>
                    <a:p>
                      <a:pPr marL="742950" lvl="1" indent="-285750" algn="just">
                        <a:buFont typeface="Wingdings" panose="05000000000000000000" pitchFamily="2" charset="2"/>
                        <a:buChar char="q"/>
                      </a:pPr>
                      <a:r>
                        <a:rPr lang="en-US" sz="2400" b="0" i="1" baseline="0" dirty="0">
                          <a:latin typeface="Arial Narrow" charset="0"/>
                          <a:ea typeface="Arial Narrow" charset="0"/>
                          <a:cs typeface="Arial Narrow" charset="0"/>
                        </a:rPr>
                        <a:t>CRITERIA for the profession was developed </a:t>
                      </a:r>
                      <a:r>
                        <a:rPr lang="en-US" sz="1800" b="0" i="1" baseline="0" dirty="0">
                          <a:latin typeface="Arial Narrow" charset="0"/>
                          <a:ea typeface="Arial Narrow" charset="0"/>
                          <a:cs typeface="Arial Narrow" charset="0"/>
                        </a:rPr>
                        <a:t>(Bixler, 1959) </a:t>
                      </a:r>
                    </a:p>
                    <a:p>
                      <a:pPr marL="285750" lvl="0" indent="-285750" algn="just">
                        <a:buFont typeface="Wingdings" panose="05000000000000000000" pitchFamily="2" charset="2"/>
                        <a:buChar char="q"/>
                      </a:pPr>
                      <a:r>
                        <a:rPr lang="en-US" sz="2400" b="0" i="1" baseline="0" dirty="0">
                          <a:latin typeface="Arial Narrow" charset="0"/>
                          <a:ea typeface="Arial Narrow" charset="0"/>
                          <a:cs typeface="Arial Narrow" charset="0"/>
                        </a:rPr>
                        <a:t>Nursing theory as a </a:t>
                      </a:r>
                      <a:r>
                        <a:rPr lang="en-US" sz="2400" b="0" i="1" u="sng" baseline="0" dirty="0">
                          <a:latin typeface="Arial Narrow" charset="0"/>
                          <a:ea typeface="Arial Narrow" charset="0"/>
                          <a:cs typeface="Arial Narrow" charset="0"/>
                        </a:rPr>
                        <a:t>TOOL</a:t>
                      </a:r>
                      <a:r>
                        <a:rPr lang="en-US" sz="2400" b="0" i="1" baseline="0" dirty="0">
                          <a:latin typeface="Arial Narrow" charset="0"/>
                          <a:ea typeface="Arial Narrow" charset="0"/>
                          <a:cs typeface="Arial Narrow" charset="0"/>
                        </a:rPr>
                        <a:t> for reasoning, critical thinking and decision-making</a:t>
                      </a:r>
                    </a:p>
                    <a:p>
                      <a:pPr marL="285750" lvl="0" indent="-285750" algn="just">
                        <a:buFont typeface="Wingdings" panose="05000000000000000000" pitchFamily="2" charset="2"/>
                        <a:buChar char="q"/>
                      </a:pPr>
                      <a:r>
                        <a:rPr lang="en-US" sz="2400" b="0" i="1" baseline="0" dirty="0">
                          <a:latin typeface="Arial Narrow" charset="0"/>
                          <a:ea typeface="Arial Narrow" charset="0"/>
                          <a:cs typeface="Arial Narrow" charset="0"/>
                        </a:rPr>
                        <a:t>Nursing practice requires:</a:t>
                      </a:r>
                    </a:p>
                    <a:p>
                      <a:pPr marL="742950" lvl="1" indent="-285750" algn="just">
                        <a:buFont typeface="Wingdings" panose="05000000000000000000" pitchFamily="2" charset="2"/>
                        <a:buChar char="q"/>
                      </a:pPr>
                      <a:r>
                        <a:rPr lang="en-US" sz="2400" b="0" i="1" baseline="0" dirty="0">
                          <a:latin typeface="Arial Narrow" charset="0"/>
                          <a:ea typeface="Arial Narrow" charset="0"/>
                          <a:cs typeface="Arial Narrow" charset="0"/>
                        </a:rPr>
                        <a:t>SYSTEMATIC approach</a:t>
                      </a:r>
                    </a:p>
                    <a:p>
                      <a:pPr marL="742950" lvl="1" indent="-285750" algn="just">
                        <a:buFont typeface="Wingdings" panose="05000000000000000000" pitchFamily="2" charset="2"/>
                        <a:buChar char="q"/>
                      </a:pPr>
                      <a:r>
                        <a:rPr lang="en-US" sz="2400" b="0" i="1" baseline="0" dirty="0">
                          <a:latin typeface="Arial Narrow" charset="0"/>
                          <a:ea typeface="Arial Narrow" charset="0"/>
                          <a:cs typeface="Arial Narrow" charset="0"/>
                        </a:rPr>
                        <a:t>THEORIES (to provide perspectives of the patient)</a:t>
                      </a:r>
                    </a:p>
                    <a:p>
                      <a:pPr marL="742950" lvl="1" indent="-285750">
                        <a:buFont typeface="Wingdings" panose="05000000000000000000" pitchFamily="2" charset="2"/>
                        <a:buChar char="q"/>
                      </a:pPr>
                      <a:endParaRPr lang="en-US" sz="2400" b="0" i="1" dirty="0">
                        <a:latin typeface="Arial Narrow" charset="0"/>
                        <a:ea typeface="Arial Narrow" charset="0"/>
                        <a:cs typeface="Arial Narrow" charset="0"/>
                      </a:endParaRPr>
                    </a:p>
                  </a:txBody>
                  <a:tcPr/>
                </a:tc>
                <a:extLst>
                  <a:ext uri="{0D108BD9-81ED-4DB2-BD59-A6C34878D82A}">
                    <a16:rowId xmlns:a16="http://schemas.microsoft.com/office/drawing/2014/main" val="10001"/>
                  </a:ext>
                </a:extLst>
              </a:tr>
            </a:tbl>
          </a:graphicData>
        </a:graphic>
      </p:graphicFrame>
      <p:sp>
        <p:nvSpPr>
          <p:cNvPr id="7" name="Rectangle 6"/>
          <p:cNvSpPr/>
          <p:nvPr/>
        </p:nvSpPr>
        <p:spPr>
          <a:xfrm>
            <a:off x="420624" y="1207008"/>
            <a:ext cx="5742432" cy="4976474"/>
          </a:xfrm>
          <a:prstGeom prst="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63056" y="1207008"/>
            <a:ext cx="5742432" cy="4976474"/>
          </a:xfrm>
          <a:prstGeom prst="rect">
            <a:avLst/>
          </a:prstGeom>
          <a:solidFill>
            <a:schemeClr val="accent5">
              <a:lumMod val="75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9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7"/>
                                        </p:tgtEl>
                                      </p:cBhvr>
                                    </p:animEffect>
                                    <p:anim calcmode="lin" valueType="num">
                                      <p:cBhvr>
                                        <p:cTn id="7" dur="1000"/>
                                        <p:tgtEl>
                                          <p:spTgt spid="7"/>
                                        </p:tgtEl>
                                        <p:attrNameLst>
                                          <p:attrName>ppt_x</p:attrName>
                                        </p:attrNameLst>
                                      </p:cBhvr>
                                      <p:tavLst>
                                        <p:tav tm="0">
                                          <p:val>
                                            <p:strVal val="ppt_x"/>
                                          </p:val>
                                        </p:tav>
                                        <p:tav tm="100000">
                                          <p:val>
                                            <p:strVal val="ppt_x"/>
                                          </p:val>
                                        </p:tav>
                                      </p:tavLst>
                                    </p:anim>
                                    <p:anim calcmode="lin" valueType="num">
                                      <p:cBhvr>
                                        <p:cTn id="8" dur="1000"/>
                                        <p:tgtEl>
                                          <p:spTgt spid="7"/>
                                        </p:tgtEl>
                                        <p:attrNameLst>
                                          <p:attrName>ppt_y</p:attrName>
                                        </p:attrNameLst>
                                      </p:cBhvr>
                                      <p:tavLst>
                                        <p:tav tm="0">
                                          <p:val>
                                            <p:strVal val="ppt_y"/>
                                          </p:val>
                                        </p:tav>
                                        <p:tav tm="100000">
                                          <p:val>
                                            <p:strVal val="ppt_y+.1"/>
                                          </p:val>
                                        </p:tav>
                                      </p:tavLst>
                                    </p:anim>
                                    <p:set>
                                      <p:cBhvr>
                                        <p:cTn id="9" dur="1" fill="hold">
                                          <p:stCondLst>
                                            <p:cond delay="999"/>
                                          </p:stCondLst>
                                        </p:cTn>
                                        <p:tgtEl>
                                          <p:spTgt spid="7"/>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0" nodeType="clickEffect">
                                  <p:stCondLst>
                                    <p:cond delay="0"/>
                                  </p:stCondLst>
                                  <p:childTnLst>
                                    <p:animEffect transition="out" filter="fade">
                                      <p:cBhvr>
                                        <p:cTn id="13" dur="1000"/>
                                        <p:tgtEl>
                                          <p:spTgt spid="8"/>
                                        </p:tgtEl>
                                      </p:cBhvr>
                                    </p:animEffect>
                                    <p:anim calcmode="lin" valueType="num">
                                      <p:cBhvr>
                                        <p:cTn id="14" dur="1000"/>
                                        <p:tgtEl>
                                          <p:spTgt spid="8"/>
                                        </p:tgtEl>
                                        <p:attrNameLst>
                                          <p:attrName>ppt_x</p:attrName>
                                        </p:attrNameLst>
                                      </p:cBhvr>
                                      <p:tavLst>
                                        <p:tav tm="0">
                                          <p:val>
                                            <p:strVal val="ppt_x"/>
                                          </p:val>
                                        </p:tav>
                                        <p:tav tm="100000">
                                          <p:val>
                                            <p:strVal val="ppt_x"/>
                                          </p:val>
                                        </p:tav>
                                      </p:tavLst>
                                    </p:anim>
                                    <p:anim calcmode="lin" valueType="num">
                                      <p:cBhvr>
                                        <p:cTn id="15" dur="1000"/>
                                        <p:tgtEl>
                                          <p:spTgt spid="8"/>
                                        </p:tgtEl>
                                        <p:attrNameLst>
                                          <p:attrName>ppt_y</p:attrName>
                                        </p:attrNameLst>
                                      </p:cBhvr>
                                      <p:tavLst>
                                        <p:tav tm="0">
                                          <p:val>
                                            <p:strVal val="ppt_y"/>
                                          </p:val>
                                        </p:tav>
                                        <p:tav tm="100000">
                                          <p:val>
                                            <p:strVal val="ppt_y+.1"/>
                                          </p:val>
                                        </p:tav>
                                      </p:tavLst>
                                    </p:anim>
                                    <p:set>
                                      <p:cBhvr>
                                        <p:cTn id="16"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5309937" cy="3584448"/>
          </a:xfrm>
          <a:solidFill>
            <a:schemeClr val="bg1"/>
          </a:solidFill>
        </p:spPr>
        <p:txBody>
          <a:bodyPr>
            <a:normAutofit fontScale="90000"/>
          </a:bodyPr>
          <a:lstStyle/>
          <a:p>
            <a:pPr algn="ctr"/>
            <a:br>
              <a:rPr lang="en-US" sz="4800" spc="300" dirty="0"/>
            </a:br>
            <a:r>
              <a:rPr lang="en-US" sz="6600" spc="300" dirty="0"/>
              <a:t>NURSING</a:t>
            </a:r>
            <a:r>
              <a:rPr lang="en-US" sz="4800" spc="300" dirty="0"/>
              <a:t>,    </a:t>
            </a:r>
            <a:r>
              <a:rPr lang="en-US" sz="2800" spc="300" dirty="0"/>
              <a:t>as defined by </a:t>
            </a:r>
            <a:br>
              <a:rPr lang="en-US" sz="2800" spc="300" dirty="0"/>
            </a:br>
            <a:r>
              <a:rPr lang="en-US" sz="16700" i="0" spc="300" dirty="0">
                <a:latin typeface="Abadi MT Condensed Extra Bold" charset="0"/>
                <a:ea typeface="Abadi MT Condensed Extra Bold" charset="0"/>
                <a:cs typeface="Abadi MT Condensed Extra Bold" charset="0"/>
              </a:rPr>
              <a:t>ANA</a:t>
            </a:r>
            <a:endParaRPr lang="en-US" sz="4400" i="0" spc="300" dirty="0">
              <a:latin typeface="Abadi MT Condensed Extra Bold" charset="0"/>
              <a:ea typeface="Abadi MT Condensed Extra Bold" charset="0"/>
              <a:cs typeface="Abadi MT Condensed Extra Bold" charset="0"/>
            </a:endParaRPr>
          </a:p>
        </p:txBody>
      </p:sp>
      <p:sp>
        <p:nvSpPr>
          <p:cNvPr id="3" name="Content Placeholder 2"/>
          <p:cNvSpPr>
            <a:spLocks noGrp="1"/>
          </p:cNvSpPr>
          <p:nvPr>
            <p:ph idx="1"/>
          </p:nvPr>
        </p:nvSpPr>
        <p:spPr>
          <a:xfrm>
            <a:off x="5309936" y="0"/>
            <a:ext cx="6882063" cy="6858000"/>
          </a:xfrm>
          <a:solidFill>
            <a:schemeClr val="bg1"/>
          </a:solidFill>
        </p:spPr>
        <p:txBody>
          <a:bodyPr>
            <a:noAutofit/>
          </a:bodyPr>
          <a:lstStyle/>
          <a:p>
            <a:pPr algn="just">
              <a:lnSpc>
                <a:spcPct val="150000"/>
              </a:lnSpc>
            </a:pPr>
            <a:r>
              <a:rPr lang="en-US" sz="3000" i="1" spc="300" dirty="0">
                <a:latin typeface="Arial Narrow" charset="0"/>
                <a:ea typeface="Arial Narrow" charset="0"/>
                <a:cs typeface="Arial Narrow" charset="0"/>
              </a:rPr>
              <a:t>Nursing is the </a:t>
            </a:r>
            <a:r>
              <a:rPr lang="en-US" sz="3000" b="1" i="1" spc="300" dirty="0">
                <a:solidFill>
                  <a:srgbClr val="FF0000"/>
                </a:solidFill>
                <a:latin typeface="Arial Narrow" charset="0"/>
                <a:ea typeface="Arial Narrow" charset="0"/>
                <a:cs typeface="Arial Narrow" charset="0"/>
              </a:rPr>
              <a:t>PROTECTION</a:t>
            </a:r>
            <a:r>
              <a:rPr lang="en-US" sz="3000" i="1" spc="300" dirty="0">
                <a:latin typeface="Arial Narrow" charset="0"/>
                <a:ea typeface="Arial Narrow" charset="0"/>
                <a:cs typeface="Arial Narrow" charset="0"/>
              </a:rPr>
              <a:t>, </a:t>
            </a:r>
            <a:r>
              <a:rPr lang="en-US" sz="3000" b="1" i="1" spc="300" dirty="0">
                <a:solidFill>
                  <a:srgbClr val="FF0000"/>
                </a:solidFill>
                <a:latin typeface="Arial Narrow" charset="0"/>
                <a:ea typeface="Arial Narrow" charset="0"/>
                <a:cs typeface="Arial Narrow" charset="0"/>
              </a:rPr>
              <a:t>PROMOTION</a:t>
            </a:r>
            <a:r>
              <a:rPr lang="en-US" sz="3000" i="1" spc="300" dirty="0">
                <a:latin typeface="Arial Narrow" charset="0"/>
                <a:ea typeface="Arial Narrow" charset="0"/>
                <a:cs typeface="Arial Narrow" charset="0"/>
              </a:rPr>
              <a:t>, and </a:t>
            </a:r>
            <a:r>
              <a:rPr lang="en-US" sz="3000" b="1" i="1" spc="300" dirty="0">
                <a:solidFill>
                  <a:srgbClr val="FF0000"/>
                </a:solidFill>
                <a:latin typeface="Arial Narrow" charset="0"/>
                <a:ea typeface="Arial Narrow" charset="0"/>
                <a:cs typeface="Arial Narrow" charset="0"/>
              </a:rPr>
              <a:t>OPTIMIZATION</a:t>
            </a:r>
            <a:r>
              <a:rPr lang="en-US" sz="3000" i="1" spc="300" dirty="0">
                <a:latin typeface="Arial Narrow" charset="0"/>
                <a:ea typeface="Arial Narrow" charset="0"/>
                <a:cs typeface="Arial Narrow" charset="0"/>
              </a:rPr>
              <a:t> of health and abilities, </a:t>
            </a:r>
            <a:r>
              <a:rPr lang="en-US" sz="3000" b="1" i="1" spc="300" dirty="0">
                <a:solidFill>
                  <a:srgbClr val="FF0000"/>
                </a:solidFill>
                <a:latin typeface="Arial Narrow" charset="0"/>
                <a:ea typeface="Arial Narrow" charset="0"/>
                <a:cs typeface="Arial Narrow" charset="0"/>
              </a:rPr>
              <a:t>PREVENTION</a:t>
            </a:r>
            <a:r>
              <a:rPr lang="en-US" sz="3000" i="1" spc="300" dirty="0">
                <a:latin typeface="Arial Narrow" charset="0"/>
                <a:ea typeface="Arial Narrow" charset="0"/>
                <a:cs typeface="Arial Narrow" charset="0"/>
              </a:rPr>
              <a:t> of illness and injury, </a:t>
            </a:r>
            <a:r>
              <a:rPr lang="en-US" sz="3000" b="1" i="1" spc="300" dirty="0">
                <a:solidFill>
                  <a:srgbClr val="FF0000"/>
                </a:solidFill>
                <a:latin typeface="Arial Narrow" charset="0"/>
                <a:ea typeface="Arial Narrow" charset="0"/>
                <a:cs typeface="Arial Narrow" charset="0"/>
              </a:rPr>
              <a:t>ALLEVIATION</a:t>
            </a:r>
            <a:r>
              <a:rPr lang="en-US" sz="3000" i="1" spc="300" dirty="0">
                <a:latin typeface="Arial Narrow" charset="0"/>
                <a:ea typeface="Arial Narrow" charset="0"/>
                <a:cs typeface="Arial Narrow" charset="0"/>
              </a:rPr>
              <a:t> of suffering through the diagnosis and </a:t>
            </a:r>
            <a:r>
              <a:rPr lang="en-US" sz="3000" b="1" i="1" spc="300" dirty="0">
                <a:solidFill>
                  <a:srgbClr val="FF0000"/>
                </a:solidFill>
                <a:latin typeface="Arial Narrow" charset="0"/>
                <a:ea typeface="Arial Narrow" charset="0"/>
                <a:cs typeface="Arial Narrow" charset="0"/>
              </a:rPr>
              <a:t>TREATMENT</a:t>
            </a:r>
            <a:r>
              <a:rPr lang="en-US" sz="3000" i="1" spc="300" dirty="0">
                <a:latin typeface="Arial Narrow" charset="0"/>
                <a:ea typeface="Arial Narrow" charset="0"/>
                <a:cs typeface="Arial Narrow" charset="0"/>
              </a:rPr>
              <a:t> of human response, and </a:t>
            </a:r>
            <a:r>
              <a:rPr lang="en-US" sz="3000" b="1" i="1" spc="300" dirty="0">
                <a:solidFill>
                  <a:srgbClr val="FF0000"/>
                </a:solidFill>
                <a:latin typeface="Arial Narrow" charset="0"/>
                <a:ea typeface="Arial Narrow" charset="0"/>
                <a:cs typeface="Arial Narrow" charset="0"/>
              </a:rPr>
              <a:t>ADVOCACY</a:t>
            </a:r>
            <a:r>
              <a:rPr lang="en-US" sz="3000" i="1" spc="300" dirty="0">
                <a:latin typeface="Arial Narrow" charset="0"/>
                <a:ea typeface="Arial Narrow" charset="0"/>
                <a:cs typeface="Arial Narrow" charset="0"/>
              </a:rPr>
              <a:t> in the care of individuals, families, communities, and populations.</a:t>
            </a:r>
          </a:p>
        </p:txBody>
      </p:sp>
      <p:graphicFrame>
        <p:nvGraphicFramePr>
          <p:cNvPr id="4" name="Table 3"/>
          <p:cNvGraphicFramePr>
            <a:graphicFrameLocks noGrp="1"/>
          </p:cNvGraphicFramePr>
          <p:nvPr>
            <p:extLst>
              <p:ext uri="{D42A27DB-BD31-4B8C-83A1-F6EECF244321}">
                <p14:modId xmlns:p14="http://schemas.microsoft.com/office/powerpoint/2010/main" val="2016974240"/>
              </p:ext>
            </p:extLst>
          </p:nvPr>
        </p:nvGraphicFramePr>
        <p:xfrm>
          <a:off x="5309935" y="-3"/>
          <a:ext cx="6882063" cy="6858005"/>
        </p:xfrm>
        <a:graphic>
          <a:graphicData uri="http://schemas.openxmlformats.org/drawingml/2006/table">
            <a:tbl>
              <a:tblPr firstRow="1" bandRow="1">
                <a:tableStyleId>{5940675A-B579-460E-94D1-54222C63F5DA}</a:tableStyleId>
              </a:tblPr>
              <a:tblGrid>
                <a:gridCol w="6882063">
                  <a:extLst>
                    <a:ext uri="{9D8B030D-6E8A-4147-A177-3AD203B41FA5}">
                      <a16:colId xmlns:a16="http://schemas.microsoft.com/office/drawing/2014/main" val="20000"/>
                    </a:ext>
                  </a:extLst>
                </a:gridCol>
              </a:tblGrid>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P</a:t>
                      </a:r>
                      <a:r>
                        <a:rPr lang="en-US" sz="5400" b="1" spc="300" dirty="0">
                          <a:latin typeface="Abadi MT Condensed Extra Bold" charset="0"/>
                          <a:ea typeface="Abadi MT Condensed Extra Bold" charset="0"/>
                          <a:cs typeface="Abadi MT Condensed Extra Bold" charset="0"/>
                        </a:rPr>
                        <a:t>ROTECTION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0"/>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P</a:t>
                      </a:r>
                      <a:r>
                        <a:rPr lang="en-US" sz="5400" b="1" spc="300" dirty="0">
                          <a:latin typeface="Abadi MT Condensed Extra Bold" charset="0"/>
                          <a:ea typeface="Abadi MT Condensed Extra Bold" charset="0"/>
                          <a:cs typeface="Abadi MT Condensed Extra Bold" charset="0"/>
                        </a:rPr>
                        <a:t>ROMOTION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O</a:t>
                      </a:r>
                      <a:r>
                        <a:rPr lang="en-US" sz="5400" b="1" spc="300" dirty="0">
                          <a:latin typeface="Abadi MT Condensed Extra Bold" charset="0"/>
                          <a:ea typeface="Abadi MT Condensed Extra Bold" charset="0"/>
                          <a:cs typeface="Abadi MT Condensed Extra Bold" charset="0"/>
                        </a:rPr>
                        <a:t>PTIMIZATION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P</a:t>
                      </a:r>
                      <a:r>
                        <a:rPr lang="en-US" sz="5400" b="1" spc="300" dirty="0">
                          <a:latin typeface="Abadi MT Condensed Extra Bold" charset="0"/>
                          <a:ea typeface="Abadi MT Condensed Extra Bold" charset="0"/>
                          <a:cs typeface="Abadi MT Condensed Extra Bold" charset="0"/>
                        </a:rPr>
                        <a:t>REVENTION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A</a:t>
                      </a:r>
                      <a:r>
                        <a:rPr lang="en-US" sz="5400" b="1" spc="300" dirty="0">
                          <a:latin typeface="Abadi MT Condensed Extra Bold" charset="0"/>
                          <a:ea typeface="Abadi MT Condensed Extra Bold" charset="0"/>
                          <a:cs typeface="Abadi MT Condensed Extra Bold" charset="0"/>
                        </a:rPr>
                        <a:t>LLEVIATION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T</a:t>
                      </a:r>
                      <a:r>
                        <a:rPr lang="en-US" sz="5400" b="1" spc="300" dirty="0">
                          <a:latin typeface="Abadi MT Condensed Extra Bold" charset="0"/>
                          <a:ea typeface="Abadi MT Condensed Extra Bold" charset="0"/>
                          <a:cs typeface="Abadi MT Condensed Extra Bold" charset="0"/>
                        </a:rPr>
                        <a:t>REATMENT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5"/>
                  </a:ext>
                </a:extLst>
              </a:tr>
              <a:tr h="979715">
                <a:tc>
                  <a:txBody>
                    <a:bodyPr/>
                    <a:lstStyle/>
                    <a:p>
                      <a:pPr marL="571500" indent="-571500" algn="ctr">
                        <a:buFont typeface="Wingdings" charset="2"/>
                        <a:buChar char="q"/>
                      </a:pPr>
                      <a:r>
                        <a:rPr lang="en-US" sz="5400" b="1" spc="300" dirty="0">
                          <a:solidFill>
                            <a:srgbClr val="FF0000"/>
                          </a:solidFill>
                          <a:latin typeface="Abadi MT Condensed Extra Bold" charset="0"/>
                          <a:ea typeface="Abadi MT Condensed Extra Bold" charset="0"/>
                          <a:cs typeface="Abadi MT Condensed Extra Bold" charset="0"/>
                        </a:rPr>
                        <a:t>A</a:t>
                      </a:r>
                      <a:r>
                        <a:rPr lang="en-US" sz="5400" b="1" spc="300" dirty="0">
                          <a:latin typeface="Abadi MT Condensed Extra Bold" charset="0"/>
                          <a:ea typeface="Abadi MT Condensed Extra Bold" charset="0"/>
                          <a:cs typeface="Abadi MT Condensed Extra Bold" charset="0"/>
                        </a:rPr>
                        <a:t>DVOCACY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pic>
        <p:nvPicPr>
          <p:cNvPr id="5" name="Picture 4"/>
          <p:cNvPicPr>
            <a:picLocks noChangeAspect="1"/>
          </p:cNvPicPr>
          <p:nvPr/>
        </p:nvPicPr>
        <p:blipFill>
          <a:blip r:embed="rId2"/>
          <a:stretch>
            <a:fillRect/>
          </a:stretch>
        </p:blipFill>
        <p:spPr>
          <a:xfrm>
            <a:off x="0" y="3584448"/>
            <a:ext cx="5309936" cy="3273552"/>
          </a:xfrm>
          <a:prstGeom prst="rect">
            <a:avLst/>
          </a:prstGeom>
        </p:spPr>
      </p:pic>
      <p:sp>
        <p:nvSpPr>
          <p:cNvPr id="6" name="5-Point Star 5"/>
          <p:cNvSpPr/>
          <p:nvPr/>
        </p:nvSpPr>
        <p:spPr>
          <a:xfrm>
            <a:off x="6359236" y="872836"/>
            <a:ext cx="1080654" cy="1080655"/>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13513" y="1792224"/>
            <a:ext cx="10806549" cy="2215991"/>
          </a:xfrm>
          <a:prstGeom prst="rect">
            <a:avLst/>
          </a:prstGeom>
          <a:noFill/>
        </p:spPr>
        <p:txBody>
          <a:bodyPr wrap="none" lIns="91440" tIns="45720" rIns="91440" bIns="45720">
            <a:spAutoFit/>
          </a:bodyPr>
          <a:lstStyle/>
          <a:p>
            <a:pPr algn="ctr"/>
            <a:r>
              <a:rPr lang="en-US" sz="13800" b="1" cap="none" spc="5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COMMUNICATOR</a:t>
            </a:r>
            <a:endParaRPr lang="en-US" sz="13800" b="1" cap="none" spc="50" dirty="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endParaRPr>
          </a:p>
        </p:txBody>
      </p:sp>
      <p:sp>
        <p:nvSpPr>
          <p:cNvPr id="8" name="Rectangle 7"/>
          <p:cNvSpPr/>
          <p:nvPr/>
        </p:nvSpPr>
        <p:spPr>
          <a:xfrm>
            <a:off x="719043" y="4279158"/>
            <a:ext cx="10504543" cy="1446550"/>
          </a:xfrm>
          <a:prstGeom prst="rect">
            <a:avLst/>
          </a:prstGeom>
          <a:noFill/>
        </p:spPr>
        <p:txBody>
          <a:bodyPr wrap="none" lIns="91440" tIns="45720" rIns="91440" bIns="45720">
            <a:spAutoFit/>
          </a:bodyPr>
          <a:lstStyle/>
          <a:p>
            <a:pPr algn="ctr"/>
            <a:r>
              <a:rPr lang="en-US" sz="8800" b="1" cap="none" spc="5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COMMUNICATION SKILLS</a:t>
            </a:r>
            <a:endParaRPr lang="en-US" sz="8800" b="1" cap="none" spc="50" dirty="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endParaRPr>
          </a:p>
        </p:txBody>
      </p:sp>
    </p:spTree>
    <p:extLst>
      <p:ext uri="{BB962C8B-B14F-4D97-AF65-F5344CB8AC3E}">
        <p14:creationId xmlns:p14="http://schemas.microsoft.com/office/powerpoint/2010/main" val="287367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bg/>
                                          </p:spTgt>
                                        </p:tgtEl>
                                        <p:attrNameLst>
                                          <p:attrName>style.visibility</p:attrName>
                                        </p:attrNameLst>
                                      </p:cBhvr>
                                      <p:to>
                                        <p:strVal val="visible"/>
                                      </p:to>
                                    </p:set>
                                    <p:anim calcmode="lin" valueType="num">
                                      <p:cBhvr additive="base">
                                        <p:cTn id="20"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1"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additive="base">
                                        <p:cTn id="2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xit" presetSubtype="0" fill="hold" grpId="1" nodeType="clickEffect">
                                  <p:stCondLst>
                                    <p:cond delay="0"/>
                                  </p:stCondLst>
                                  <p:childTnLst>
                                    <p:animEffect transition="out" filter="fade">
                                      <p:cBhvr>
                                        <p:cTn id="31" dur="1000"/>
                                        <p:tgtEl>
                                          <p:spTgt spid="3">
                                            <p:txEl>
                                              <p:pRg st="0" end="0"/>
                                            </p:txEl>
                                          </p:spTgt>
                                        </p:tgtEl>
                                      </p:cBhvr>
                                    </p:animEffect>
                                    <p:anim calcmode="lin" valueType="num">
                                      <p:cBhvr>
                                        <p:cTn id="32"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33" dur="1000"/>
                                        <p:tgtEl>
                                          <p:spTgt spid="3">
                                            <p:txEl>
                                              <p:pRg st="0" end="0"/>
                                            </p:txEl>
                                          </p:spTgt>
                                        </p:tgtEl>
                                        <p:attrNameLst>
                                          <p:attrName>ppt_y</p:attrName>
                                        </p:attrNameLst>
                                      </p:cBhvr>
                                      <p:tavLst>
                                        <p:tav tm="0">
                                          <p:val>
                                            <p:strVal val="ppt_y"/>
                                          </p:val>
                                        </p:tav>
                                        <p:tav tm="100000">
                                          <p:val>
                                            <p:strVal val="ppt_y+.1"/>
                                          </p:val>
                                        </p:tav>
                                      </p:tavLst>
                                    </p:anim>
                                    <p:set>
                                      <p:cBhvr>
                                        <p:cTn id="34"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2" presetClass="exit" presetSubtype="0" fill="hold" grpId="1" nodeType="clickEffect">
                                  <p:stCondLst>
                                    <p:cond delay="0"/>
                                  </p:stCondLst>
                                  <p:childTnLst>
                                    <p:animEffect transition="out" filter="fade">
                                      <p:cBhvr>
                                        <p:cTn id="38" dur="1000"/>
                                        <p:tgtEl>
                                          <p:spTgt spid="3">
                                            <p:bg/>
                                          </p:spTgt>
                                        </p:tgtEl>
                                      </p:cBhvr>
                                    </p:animEffect>
                                    <p:anim calcmode="lin" valueType="num">
                                      <p:cBhvr>
                                        <p:cTn id="39" dur="1000"/>
                                        <p:tgtEl>
                                          <p:spTgt spid="3">
                                            <p:bg/>
                                          </p:spTgt>
                                        </p:tgtEl>
                                        <p:attrNameLst>
                                          <p:attrName>ppt_x</p:attrName>
                                        </p:attrNameLst>
                                      </p:cBhvr>
                                      <p:tavLst>
                                        <p:tav tm="0">
                                          <p:val>
                                            <p:strVal val="ppt_x"/>
                                          </p:val>
                                        </p:tav>
                                        <p:tav tm="100000">
                                          <p:val>
                                            <p:strVal val="ppt_x"/>
                                          </p:val>
                                        </p:tav>
                                      </p:tavLst>
                                    </p:anim>
                                    <p:anim calcmode="lin" valueType="num">
                                      <p:cBhvr>
                                        <p:cTn id="40" dur="1000"/>
                                        <p:tgtEl>
                                          <p:spTgt spid="3">
                                            <p:bg/>
                                          </p:spTgt>
                                        </p:tgtEl>
                                        <p:attrNameLst>
                                          <p:attrName>ppt_y</p:attrName>
                                        </p:attrNameLst>
                                      </p:cBhvr>
                                      <p:tavLst>
                                        <p:tav tm="0">
                                          <p:val>
                                            <p:strVal val="ppt_y"/>
                                          </p:val>
                                        </p:tav>
                                        <p:tav tm="100000">
                                          <p:val>
                                            <p:strVal val="ppt_y+.1"/>
                                          </p:val>
                                        </p:tav>
                                      </p:tavLst>
                                    </p:anim>
                                    <p:set>
                                      <p:cBhvr>
                                        <p:cTn id="41" dur="1" fill="hold">
                                          <p:stCondLst>
                                            <p:cond delay="999"/>
                                          </p:stCondLst>
                                        </p:cTn>
                                        <p:tgtEl>
                                          <p:spTgt spid="3">
                                            <p:bg/>
                                          </p:spTgt>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p:cTn id="46" dur="1000" fill="hold"/>
                                        <p:tgtEl>
                                          <p:spTgt spid="4"/>
                                        </p:tgtEl>
                                        <p:attrNameLst>
                                          <p:attrName>ppt_w</p:attrName>
                                        </p:attrNameLst>
                                      </p:cBhvr>
                                      <p:tavLst>
                                        <p:tav tm="0">
                                          <p:val>
                                            <p:fltVal val="0"/>
                                          </p:val>
                                        </p:tav>
                                        <p:tav tm="100000">
                                          <p:val>
                                            <p:strVal val="#ppt_w"/>
                                          </p:val>
                                        </p:tav>
                                      </p:tavLst>
                                    </p:anim>
                                    <p:anim calcmode="lin" valueType="num">
                                      <p:cBhvr>
                                        <p:cTn id="47" dur="1000" fill="hold"/>
                                        <p:tgtEl>
                                          <p:spTgt spid="4"/>
                                        </p:tgtEl>
                                        <p:attrNameLst>
                                          <p:attrName>ppt_h</p:attrName>
                                        </p:attrNameLst>
                                      </p:cBhvr>
                                      <p:tavLst>
                                        <p:tav tm="0">
                                          <p:val>
                                            <p:fltVal val="0"/>
                                          </p:val>
                                        </p:tav>
                                        <p:tav tm="100000">
                                          <p:val>
                                            <p:strVal val="#ppt_h"/>
                                          </p:val>
                                        </p:tav>
                                      </p:tavLst>
                                    </p:anim>
                                    <p:anim calcmode="lin" valueType="num">
                                      <p:cBhvr>
                                        <p:cTn id="48" dur="1000" fill="hold"/>
                                        <p:tgtEl>
                                          <p:spTgt spid="4"/>
                                        </p:tgtEl>
                                        <p:attrNameLst>
                                          <p:attrName>style.rotation</p:attrName>
                                        </p:attrNameLst>
                                      </p:cBhvr>
                                      <p:tavLst>
                                        <p:tav tm="0">
                                          <p:val>
                                            <p:fltVal val="90"/>
                                          </p:val>
                                        </p:tav>
                                        <p:tav tm="100000">
                                          <p:val>
                                            <p:fltVal val="0"/>
                                          </p:val>
                                        </p:tav>
                                      </p:tavLst>
                                    </p:anim>
                                    <p:animEffect transition="in" filter="fade">
                                      <p:cBhvr>
                                        <p:cTn id="49" dur="10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3" grpId="1" build="p" animBg="1"/>
      <p:bldP spid="6" grpId="0" animBg="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5181600" cy="3016593"/>
          </a:xfrm>
          <a:solidFill>
            <a:schemeClr val="bg1"/>
          </a:solidFill>
        </p:spPr>
        <p:txBody>
          <a:bodyPr>
            <a:normAutofit fontScale="90000"/>
          </a:bodyPr>
          <a:lstStyle/>
          <a:p>
            <a:pPr algn="ctr"/>
            <a:br>
              <a:rPr lang="en-US" sz="4400" spc="300" dirty="0"/>
            </a:br>
            <a:r>
              <a:rPr lang="en-US" sz="6600" spc="300" dirty="0"/>
              <a:t>NURSING </a:t>
            </a:r>
            <a:br>
              <a:rPr lang="en-US" sz="4400" spc="300" dirty="0"/>
            </a:br>
            <a:r>
              <a:rPr lang="en-US" sz="3200" spc="300" dirty="0"/>
              <a:t>as defined by </a:t>
            </a:r>
            <a:br>
              <a:rPr lang="en-US" sz="3200" spc="300" dirty="0"/>
            </a:br>
            <a:r>
              <a:rPr lang="en-US" sz="9800" i="0" spc="300" dirty="0">
                <a:latin typeface="Abadi MT Condensed Extra Bold" charset="0"/>
                <a:ea typeface="Abadi MT Condensed Extra Bold" charset="0"/>
                <a:cs typeface="Abadi MT Condensed Extra Bold" charset="0"/>
              </a:rPr>
              <a:t>ICN</a:t>
            </a:r>
            <a:endParaRPr lang="en-US" sz="4400" i="0" spc="300" dirty="0">
              <a:latin typeface="Abadi MT Condensed Extra Bold" charset="0"/>
              <a:ea typeface="Abadi MT Condensed Extra Bold" charset="0"/>
              <a:cs typeface="Abadi MT Condensed Extra Bold" charset="0"/>
            </a:endParaRPr>
          </a:p>
        </p:txBody>
      </p:sp>
      <p:sp>
        <p:nvSpPr>
          <p:cNvPr id="3" name="Content Placeholder 2"/>
          <p:cNvSpPr>
            <a:spLocks noGrp="1"/>
          </p:cNvSpPr>
          <p:nvPr>
            <p:ph idx="1"/>
          </p:nvPr>
        </p:nvSpPr>
        <p:spPr>
          <a:xfrm>
            <a:off x="5181600" y="0"/>
            <a:ext cx="7010400" cy="6858000"/>
          </a:xfrm>
          <a:solidFill>
            <a:schemeClr val="bg1"/>
          </a:solidFill>
          <a:ln>
            <a:solidFill>
              <a:schemeClr val="bg1"/>
            </a:solidFill>
          </a:ln>
        </p:spPr>
        <p:txBody>
          <a:bodyPr>
            <a:normAutofit/>
          </a:bodyPr>
          <a:lstStyle/>
          <a:p>
            <a:pPr algn="just">
              <a:lnSpc>
                <a:spcPct val="170000"/>
              </a:lnSpc>
            </a:pPr>
            <a:r>
              <a:rPr lang="en-US" sz="2025" i="1" spc="300" dirty="0">
                <a:latin typeface="Arial Narrow" charset="0"/>
                <a:ea typeface="Arial Narrow" charset="0"/>
                <a:cs typeface="Arial Narrow" charset="0"/>
              </a:rPr>
              <a:t>Nursing encompasses </a:t>
            </a:r>
            <a:r>
              <a:rPr lang="en-US" sz="2025" b="1" i="1" spc="300" dirty="0">
                <a:solidFill>
                  <a:srgbClr val="FF0000"/>
                </a:solidFill>
                <a:latin typeface="Arial Narrow" charset="0"/>
                <a:ea typeface="Arial Narrow" charset="0"/>
                <a:cs typeface="Arial Narrow" charset="0"/>
              </a:rPr>
              <a:t>AUTONOMOUS</a:t>
            </a:r>
            <a:r>
              <a:rPr lang="en-US" sz="2025" i="1" spc="300" dirty="0">
                <a:latin typeface="Arial Narrow" charset="0"/>
                <a:ea typeface="Arial Narrow" charset="0"/>
                <a:cs typeface="Arial Narrow" charset="0"/>
              </a:rPr>
              <a:t> and </a:t>
            </a:r>
            <a:r>
              <a:rPr lang="en-US" sz="2025" b="1" i="1" spc="300" dirty="0">
                <a:solidFill>
                  <a:srgbClr val="FF0000"/>
                </a:solidFill>
                <a:latin typeface="Arial Narrow" charset="0"/>
                <a:ea typeface="Arial Narrow" charset="0"/>
                <a:cs typeface="Arial Narrow" charset="0"/>
              </a:rPr>
              <a:t>COLLABORATIVE</a:t>
            </a:r>
            <a:r>
              <a:rPr lang="en-US" sz="2025" i="1" spc="300" dirty="0">
                <a:latin typeface="Arial Narrow" charset="0"/>
                <a:ea typeface="Arial Narrow" charset="0"/>
                <a:cs typeface="Arial Narrow" charset="0"/>
              </a:rPr>
              <a:t> care of individuals of all ages, families, groups and communities, sick or well and in all settings. </a:t>
            </a:r>
          </a:p>
          <a:p>
            <a:pPr algn="just">
              <a:lnSpc>
                <a:spcPct val="170000"/>
              </a:lnSpc>
            </a:pPr>
            <a:r>
              <a:rPr lang="en-US" sz="2025" i="1" spc="300" dirty="0">
                <a:latin typeface="Arial Narrow" charset="0"/>
                <a:ea typeface="Arial Narrow" charset="0"/>
                <a:cs typeface="Arial Narrow" charset="0"/>
              </a:rPr>
              <a:t>Nursing includes the </a:t>
            </a:r>
            <a:r>
              <a:rPr lang="en-US" sz="2025" b="1" i="1" spc="300" dirty="0">
                <a:solidFill>
                  <a:srgbClr val="FF0000"/>
                </a:solidFill>
                <a:latin typeface="Arial Narrow" charset="0"/>
                <a:ea typeface="Arial Narrow" charset="0"/>
                <a:cs typeface="Arial Narrow" charset="0"/>
              </a:rPr>
              <a:t>PROMOTION</a:t>
            </a:r>
            <a:r>
              <a:rPr lang="en-US" sz="2025" i="1" spc="300" dirty="0">
                <a:latin typeface="Arial Narrow" charset="0"/>
                <a:ea typeface="Arial Narrow" charset="0"/>
                <a:cs typeface="Arial Narrow" charset="0"/>
              </a:rPr>
              <a:t> of health, </a:t>
            </a:r>
            <a:r>
              <a:rPr lang="en-US" sz="2025" b="1" i="1" spc="300" dirty="0">
                <a:solidFill>
                  <a:srgbClr val="FF0000"/>
                </a:solidFill>
                <a:latin typeface="Arial Narrow" charset="0"/>
                <a:ea typeface="Arial Narrow" charset="0"/>
                <a:cs typeface="Arial Narrow" charset="0"/>
              </a:rPr>
              <a:t>PREVENTION</a:t>
            </a:r>
            <a:r>
              <a:rPr lang="en-US" sz="2025" i="1" spc="300" dirty="0">
                <a:latin typeface="Arial Narrow" charset="0"/>
                <a:ea typeface="Arial Narrow" charset="0"/>
                <a:cs typeface="Arial Narrow" charset="0"/>
              </a:rPr>
              <a:t> of illness, and the </a:t>
            </a:r>
            <a:r>
              <a:rPr lang="en-US" sz="2025" b="1" i="1" spc="300" dirty="0">
                <a:solidFill>
                  <a:srgbClr val="FF0000"/>
                </a:solidFill>
                <a:latin typeface="Arial Narrow" charset="0"/>
                <a:ea typeface="Arial Narrow" charset="0"/>
                <a:cs typeface="Arial Narrow" charset="0"/>
              </a:rPr>
              <a:t>CARE</a:t>
            </a:r>
            <a:r>
              <a:rPr lang="en-US" sz="2025" i="1" spc="300" dirty="0">
                <a:latin typeface="Arial Narrow" charset="0"/>
                <a:ea typeface="Arial Narrow" charset="0"/>
                <a:cs typeface="Arial Narrow" charset="0"/>
              </a:rPr>
              <a:t> of ill, disabled and dying people. </a:t>
            </a:r>
          </a:p>
          <a:p>
            <a:pPr algn="just">
              <a:lnSpc>
                <a:spcPct val="170000"/>
              </a:lnSpc>
            </a:pPr>
            <a:r>
              <a:rPr lang="en-US" sz="2025" i="1" spc="300" dirty="0">
                <a:latin typeface="Arial Narrow" charset="0"/>
                <a:ea typeface="Arial Narrow" charset="0"/>
                <a:cs typeface="Arial Narrow" charset="0"/>
              </a:rPr>
              <a:t>Advocacy, promotion of a </a:t>
            </a:r>
            <a:r>
              <a:rPr lang="en-US" sz="2025" b="1" i="1" spc="300" dirty="0">
                <a:solidFill>
                  <a:srgbClr val="FF0000"/>
                </a:solidFill>
                <a:latin typeface="Arial Narrow" charset="0"/>
                <a:ea typeface="Arial Narrow" charset="0"/>
                <a:cs typeface="Arial Narrow" charset="0"/>
              </a:rPr>
              <a:t>SAFE</a:t>
            </a:r>
            <a:r>
              <a:rPr lang="en-US" sz="2025" i="1" spc="300" dirty="0">
                <a:latin typeface="Arial Narrow" charset="0"/>
                <a:ea typeface="Arial Narrow" charset="0"/>
                <a:cs typeface="Arial Narrow" charset="0"/>
              </a:rPr>
              <a:t> environment, </a:t>
            </a:r>
            <a:r>
              <a:rPr lang="en-US" sz="2025" b="1" i="1" spc="300" dirty="0">
                <a:solidFill>
                  <a:srgbClr val="FF0000"/>
                </a:solidFill>
                <a:latin typeface="Arial Narrow" charset="0"/>
                <a:ea typeface="Arial Narrow" charset="0"/>
                <a:cs typeface="Arial Narrow" charset="0"/>
              </a:rPr>
              <a:t>RESEARCH</a:t>
            </a:r>
            <a:r>
              <a:rPr lang="en-US" sz="2025" i="1" spc="300" dirty="0">
                <a:latin typeface="Arial Narrow" charset="0"/>
                <a:ea typeface="Arial Narrow" charset="0"/>
                <a:cs typeface="Arial Narrow" charset="0"/>
              </a:rPr>
              <a:t>, </a:t>
            </a:r>
            <a:r>
              <a:rPr lang="en-US" sz="2025" b="1" i="1" spc="300" dirty="0">
                <a:solidFill>
                  <a:srgbClr val="FF0000"/>
                </a:solidFill>
                <a:latin typeface="Arial Narrow" charset="0"/>
                <a:ea typeface="Arial Narrow" charset="0"/>
                <a:cs typeface="Arial Narrow" charset="0"/>
              </a:rPr>
              <a:t>PARTICIPATION</a:t>
            </a:r>
            <a:r>
              <a:rPr lang="en-US" sz="2025" i="1" spc="300" dirty="0">
                <a:latin typeface="Arial Narrow" charset="0"/>
                <a:ea typeface="Arial Narrow" charset="0"/>
                <a:cs typeface="Arial Narrow" charset="0"/>
              </a:rPr>
              <a:t> in shaping health policy and in patient and health systems </a:t>
            </a:r>
            <a:r>
              <a:rPr lang="en-US" sz="2025" b="1" i="1" spc="300" dirty="0">
                <a:solidFill>
                  <a:srgbClr val="FF0000"/>
                </a:solidFill>
                <a:latin typeface="Arial Narrow" charset="0"/>
                <a:ea typeface="Arial Narrow" charset="0"/>
                <a:cs typeface="Arial Narrow" charset="0"/>
              </a:rPr>
              <a:t>MANAGEMENT</a:t>
            </a:r>
            <a:r>
              <a:rPr lang="en-US" sz="2025" i="1" spc="300" dirty="0">
                <a:latin typeface="Arial Narrow" charset="0"/>
                <a:ea typeface="Arial Narrow" charset="0"/>
                <a:cs typeface="Arial Narrow" charset="0"/>
              </a:rPr>
              <a:t>, and </a:t>
            </a:r>
            <a:r>
              <a:rPr lang="en-US" sz="2025" b="1" i="1" spc="300" dirty="0">
                <a:solidFill>
                  <a:srgbClr val="FF0000"/>
                </a:solidFill>
                <a:latin typeface="Arial Narrow" charset="0"/>
                <a:ea typeface="Arial Narrow" charset="0"/>
                <a:cs typeface="Arial Narrow" charset="0"/>
              </a:rPr>
              <a:t>EDUCATION</a:t>
            </a:r>
            <a:r>
              <a:rPr lang="en-US" sz="2025" i="1" spc="300" dirty="0">
                <a:latin typeface="Arial Narrow" charset="0"/>
                <a:ea typeface="Arial Narrow" charset="0"/>
                <a:cs typeface="Arial Narrow" charset="0"/>
              </a:rPr>
              <a:t> are also key nursing roles.</a:t>
            </a:r>
          </a:p>
        </p:txBody>
      </p:sp>
      <p:pic>
        <p:nvPicPr>
          <p:cNvPr id="7170" name="Picture 2" descr="http://upload.wikimedia.org/wikipedia/en/e/e7/ICN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16593"/>
            <a:ext cx="5181599" cy="3841407"/>
          </a:xfrm>
          <a:prstGeom prst="rect">
            <a:avLst/>
          </a:prstGeom>
          <a:ln>
            <a:noFill/>
          </a:ln>
          <a:effectLst>
            <a:softEdge rad="112500"/>
          </a:effectLst>
        </p:spPr>
      </p:pic>
      <p:graphicFrame>
        <p:nvGraphicFramePr>
          <p:cNvPr id="5" name="Table 4"/>
          <p:cNvGraphicFramePr>
            <a:graphicFrameLocks noGrp="1"/>
          </p:cNvGraphicFramePr>
          <p:nvPr>
            <p:extLst>
              <p:ext uri="{D42A27DB-BD31-4B8C-83A1-F6EECF244321}">
                <p14:modId xmlns:p14="http://schemas.microsoft.com/office/powerpoint/2010/main" val="1600236284"/>
              </p:ext>
            </p:extLst>
          </p:nvPr>
        </p:nvGraphicFramePr>
        <p:xfrm>
          <a:off x="5181600" y="27433"/>
          <a:ext cx="7010400" cy="6830567"/>
        </p:xfrm>
        <a:graphic>
          <a:graphicData uri="http://schemas.openxmlformats.org/drawingml/2006/table">
            <a:tbl>
              <a:tblPr firstRow="1" bandRow="1">
                <a:tableStyleId>{5940675A-B579-460E-94D1-54222C63F5DA}</a:tableStyleId>
              </a:tblPr>
              <a:tblGrid>
                <a:gridCol w="7010400">
                  <a:extLst>
                    <a:ext uri="{9D8B030D-6E8A-4147-A177-3AD203B41FA5}">
                      <a16:colId xmlns:a16="http://schemas.microsoft.com/office/drawing/2014/main" val="20000"/>
                    </a:ext>
                  </a:extLst>
                </a:gridCol>
              </a:tblGrid>
              <a:tr h="658367">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A</a:t>
                      </a:r>
                      <a:r>
                        <a:rPr lang="en-US" sz="3600" b="1" spc="300" dirty="0">
                          <a:latin typeface="Abadi MT Condensed Extra Bold" charset="0"/>
                          <a:ea typeface="Abadi MT Condensed Extra Bold" charset="0"/>
                          <a:cs typeface="Abadi MT Condensed Extra Bold" charset="0"/>
                        </a:rPr>
                        <a:t>UTONOMOUS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000"/>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C</a:t>
                      </a:r>
                      <a:r>
                        <a:rPr lang="en-US" sz="3600" b="1" spc="300" dirty="0">
                          <a:latin typeface="Abadi MT Condensed Extra Bold" charset="0"/>
                          <a:ea typeface="Abadi MT Condensed Extra Bold" charset="0"/>
                          <a:cs typeface="Abadi MT Condensed Extra Bold" charset="0"/>
                        </a:rPr>
                        <a:t>OLLABORATIVE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1"/>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P</a:t>
                      </a:r>
                      <a:r>
                        <a:rPr lang="en-US" sz="3600" b="1" spc="300" dirty="0">
                          <a:latin typeface="Abadi MT Condensed Extra Bold" charset="0"/>
                          <a:ea typeface="Abadi MT Condensed Extra Bold" charset="0"/>
                          <a:cs typeface="Abadi MT Condensed Extra Bold" charset="0"/>
                        </a:rPr>
                        <a:t>ROMOTION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2"/>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P</a:t>
                      </a:r>
                      <a:r>
                        <a:rPr lang="en-US" sz="3600" b="1" spc="300" dirty="0">
                          <a:latin typeface="Abadi MT Condensed Extra Bold" charset="0"/>
                          <a:ea typeface="Abadi MT Condensed Extra Bold" charset="0"/>
                          <a:cs typeface="Abadi MT Condensed Extra Bold" charset="0"/>
                        </a:rPr>
                        <a:t>REVENTION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C</a:t>
                      </a:r>
                      <a:r>
                        <a:rPr lang="en-US" sz="3600" b="1" spc="300" dirty="0">
                          <a:latin typeface="Abadi MT Condensed Extra Bold" charset="0"/>
                          <a:ea typeface="Abadi MT Condensed Extra Bold" charset="0"/>
                          <a:cs typeface="Abadi MT Condensed Extra Bold" charset="0"/>
                        </a:rPr>
                        <a:t>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P</a:t>
                      </a:r>
                      <a:r>
                        <a:rPr lang="en-US" sz="3600" b="1" spc="300" dirty="0">
                          <a:latin typeface="Abadi MT Condensed Extra Bold" charset="0"/>
                          <a:ea typeface="Abadi MT Condensed Extra Bold" charset="0"/>
                          <a:cs typeface="Abadi MT Condensed Extra Bold" charset="0"/>
                        </a:rPr>
                        <a:t>ROMOTION </a:t>
                      </a:r>
                      <a:r>
                        <a:rPr lang="en-US" sz="2400" b="1" i="0" spc="300" dirty="0">
                          <a:latin typeface="Abadi MT Condensed Light" charset="0"/>
                          <a:ea typeface="Abadi MT Condensed Light" charset="0"/>
                          <a:cs typeface="Abadi MT Condensed Light" charset="0"/>
                        </a:rPr>
                        <a:t>OF SAFE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5"/>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R</a:t>
                      </a:r>
                      <a:r>
                        <a:rPr lang="en-US" sz="3600" b="1" spc="300" dirty="0">
                          <a:latin typeface="Abadi MT Condensed Extra Bold" charset="0"/>
                          <a:ea typeface="Abadi MT Condensed Extra Bold" charset="0"/>
                          <a:cs typeface="Abadi MT Condensed Extra Bold" charset="0"/>
                        </a:rPr>
                        <a:t>ESEARCH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6"/>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P</a:t>
                      </a:r>
                      <a:r>
                        <a:rPr lang="en-US" sz="3600" b="1" spc="300" dirty="0">
                          <a:latin typeface="Abadi MT Condensed Extra Bold" charset="0"/>
                          <a:ea typeface="Abadi MT Condensed Extra Bold" charset="0"/>
                          <a:cs typeface="Abadi MT Condensed Extra Bold" charset="0"/>
                        </a:rPr>
                        <a:t>ARTICIPATION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7"/>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M</a:t>
                      </a:r>
                      <a:r>
                        <a:rPr lang="en-US" sz="3600" b="1" spc="300" dirty="0">
                          <a:latin typeface="Abadi MT Condensed Extra Bold" charset="0"/>
                          <a:ea typeface="Abadi MT Condensed Extra Bold" charset="0"/>
                          <a:cs typeface="Abadi MT Condensed Extra Bold" charset="0"/>
                        </a:rPr>
                        <a:t>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008"/>
                  </a:ext>
                </a:extLst>
              </a:tr>
              <a:tr h="685800">
                <a:tc>
                  <a:txBody>
                    <a:bodyPr/>
                    <a:lstStyle/>
                    <a:p>
                      <a:pPr marL="571500" indent="-571500" algn="ctr">
                        <a:buFont typeface="Wingdings" charset="2"/>
                        <a:buChar char="q"/>
                      </a:pPr>
                      <a:r>
                        <a:rPr lang="en-US" sz="3600" b="1" spc="300" dirty="0">
                          <a:solidFill>
                            <a:srgbClr val="FF0000"/>
                          </a:solidFill>
                          <a:latin typeface="Abadi MT Condensed Extra Bold" charset="0"/>
                          <a:ea typeface="Abadi MT Condensed Extra Bold" charset="0"/>
                          <a:cs typeface="Abadi MT Condensed Extra Bold" charset="0"/>
                        </a:rPr>
                        <a:t>E</a:t>
                      </a:r>
                      <a:r>
                        <a:rPr lang="en-US" sz="3600" b="1" spc="300" dirty="0">
                          <a:latin typeface="Abadi MT Condensed Extra Bold" charset="0"/>
                          <a:ea typeface="Abadi MT Condensed Extra Bold" charset="0"/>
                          <a:cs typeface="Abadi MT Condensed Extra Bold" charset="0"/>
                        </a:rPr>
                        <a:t>DUCATION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bl>
          </a:graphicData>
        </a:graphic>
      </p:graphicFrame>
      <p:sp>
        <p:nvSpPr>
          <p:cNvPr id="4" name="Rectangle 3"/>
          <p:cNvSpPr/>
          <p:nvPr/>
        </p:nvSpPr>
        <p:spPr>
          <a:xfrm>
            <a:off x="5181599" y="4151376"/>
            <a:ext cx="7010401" cy="2706624"/>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181599" y="4151376"/>
            <a:ext cx="7010401" cy="658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pc="600" dirty="0">
                <a:solidFill>
                  <a:srgbClr val="FFFF00"/>
                </a:solidFill>
                <a:latin typeface="Abadi MT Condensed Extra Bold" charset="0"/>
                <a:ea typeface="Abadi MT Condensed Extra Bold" charset="0"/>
                <a:cs typeface="Abadi MT Condensed Extra Bold" charset="0"/>
              </a:rPr>
              <a:t>RESEARCHER</a:t>
            </a:r>
          </a:p>
        </p:txBody>
      </p:sp>
      <p:sp>
        <p:nvSpPr>
          <p:cNvPr id="8" name="Rectangle 7"/>
          <p:cNvSpPr/>
          <p:nvPr/>
        </p:nvSpPr>
        <p:spPr>
          <a:xfrm>
            <a:off x="5181599" y="4809744"/>
            <a:ext cx="7010401" cy="658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pc="600" dirty="0">
                <a:solidFill>
                  <a:srgbClr val="FFFF00"/>
                </a:solidFill>
                <a:latin typeface="Abadi MT Condensed Extra Bold" charset="0"/>
                <a:ea typeface="Abadi MT Condensed Extra Bold" charset="0"/>
                <a:cs typeface="Abadi MT Condensed Extra Bold" charset="0"/>
              </a:rPr>
              <a:t>POLICY MAKER</a:t>
            </a:r>
          </a:p>
        </p:txBody>
      </p:sp>
      <p:sp>
        <p:nvSpPr>
          <p:cNvPr id="9" name="Rectangle 8"/>
          <p:cNvSpPr/>
          <p:nvPr/>
        </p:nvSpPr>
        <p:spPr>
          <a:xfrm>
            <a:off x="5181599" y="5472684"/>
            <a:ext cx="7010401" cy="658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pc="600" dirty="0">
                <a:solidFill>
                  <a:srgbClr val="FFFF00"/>
                </a:solidFill>
                <a:latin typeface="Abadi MT Condensed Extra Bold" charset="0"/>
                <a:ea typeface="Abadi MT Condensed Extra Bold" charset="0"/>
                <a:cs typeface="Abadi MT Condensed Extra Bold" charset="0"/>
              </a:rPr>
              <a:t>MANAGER</a:t>
            </a:r>
          </a:p>
        </p:txBody>
      </p:sp>
      <p:sp>
        <p:nvSpPr>
          <p:cNvPr id="10" name="Rectangle 9"/>
          <p:cNvSpPr/>
          <p:nvPr/>
        </p:nvSpPr>
        <p:spPr>
          <a:xfrm>
            <a:off x="5181599" y="6126480"/>
            <a:ext cx="7010401" cy="7223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pc="600" dirty="0">
                <a:solidFill>
                  <a:srgbClr val="FFFF00"/>
                </a:solidFill>
                <a:latin typeface="Abadi MT Condensed Extra Bold" charset="0"/>
                <a:ea typeface="Abadi MT Condensed Extra Bold" charset="0"/>
                <a:cs typeface="Abadi MT Condensed Extra Bold" charset="0"/>
              </a:rPr>
              <a:t>EDUCATOR</a:t>
            </a:r>
          </a:p>
        </p:txBody>
      </p:sp>
      <p:sp>
        <p:nvSpPr>
          <p:cNvPr id="7" name="Rectangle 6"/>
          <p:cNvSpPr/>
          <p:nvPr/>
        </p:nvSpPr>
        <p:spPr>
          <a:xfrm>
            <a:off x="637493" y="682449"/>
            <a:ext cx="11099898" cy="5386090"/>
          </a:xfrm>
          <a:prstGeom prst="rect">
            <a:avLst/>
          </a:prstGeom>
          <a:noFill/>
        </p:spPr>
        <p:txBody>
          <a:bodyPr wrap="none" lIns="91440" tIns="45720" rIns="91440" bIns="45720">
            <a:spAutoFit/>
          </a:bodyPr>
          <a:lstStyle/>
          <a:p>
            <a:pPr algn="ctr"/>
            <a:r>
              <a:rPr lang="en-US" sz="34400" b="1" cap="none" spc="600" dirty="0">
                <a:ln w="57150" cmpd="sng">
                  <a:solidFill>
                    <a:schemeClr val="tx1"/>
                  </a:solidFill>
                  <a:prstDash val="solid"/>
                </a:ln>
                <a:solidFill>
                  <a:srgbClr val="FFC000"/>
                </a:solidFill>
                <a:effectLst>
                  <a:glow rad="228600">
                    <a:schemeClr val="accent3">
                      <a:satMod val="175000"/>
                      <a:alpha val="40000"/>
                    </a:schemeClr>
                  </a:glow>
                </a:effectLst>
                <a:latin typeface="Abadi MT Condensed Extra Bold" charset="0"/>
                <a:ea typeface="Abadi MT Condensed Extra Bold" charset="0"/>
                <a:cs typeface="Abadi MT Condensed Extra Bold" charset="0"/>
              </a:rPr>
              <a:t>ROLES</a:t>
            </a:r>
          </a:p>
        </p:txBody>
      </p:sp>
    </p:spTree>
    <p:extLst>
      <p:ext uri="{BB962C8B-B14F-4D97-AF65-F5344CB8AC3E}">
        <p14:creationId xmlns:p14="http://schemas.microsoft.com/office/powerpoint/2010/main" val="397400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1000" fill="hold"/>
                                        <p:tgtEl>
                                          <p:spTgt spid="7170"/>
                                        </p:tgtEl>
                                        <p:attrNameLst>
                                          <p:attrName>ppt_w</p:attrName>
                                        </p:attrNameLst>
                                      </p:cBhvr>
                                      <p:tavLst>
                                        <p:tav tm="0">
                                          <p:val>
                                            <p:fltVal val="0"/>
                                          </p:val>
                                        </p:tav>
                                        <p:tav tm="100000">
                                          <p:val>
                                            <p:strVal val="#ppt_w"/>
                                          </p:val>
                                        </p:tav>
                                      </p:tavLst>
                                    </p:anim>
                                    <p:anim calcmode="lin" valueType="num">
                                      <p:cBhvr>
                                        <p:cTn id="15" dur="1000" fill="hold"/>
                                        <p:tgtEl>
                                          <p:spTgt spid="7170"/>
                                        </p:tgtEl>
                                        <p:attrNameLst>
                                          <p:attrName>ppt_h</p:attrName>
                                        </p:attrNameLst>
                                      </p:cBhvr>
                                      <p:tavLst>
                                        <p:tav tm="0">
                                          <p:val>
                                            <p:fltVal val="0"/>
                                          </p:val>
                                        </p:tav>
                                        <p:tav tm="100000">
                                          <p:val>
                                            <p:strVal val="#ppt_h"/>
                                          </p:val>
                                        </p:tav>
                                      </p:tavLst>
                                    </p:anim>
                                    <p:anim calcmode="lin" valueType="num">
                                      <p:cBhvr>
                                        <p:cTn id="16" dur="1000" fill="hold"/>
                                        <p:tgtEl>
                                          <p:spTgt spid="7170"/>
                                        </p:tgtEl>
                                        <p:attrNameLst>
                                          <p:attrName>style.rotation</p:attrName>
                                        </p:attrNameLst>
                                      </p:cBhvr>
                                      <p:tavLst>
                                        <p:tav tm="0">
                                          <p:val>
                                            <p:fltVal val="90"/>
                                          </p:val>
                                        </p:tav>
                                        <p:tav tm="100000">
                                          <p:val>
                                            <p:fltVal val="0"/>
                                          </p:val>
                                        </p:tav>
                                      </p:tavLst>
                                    </p:anim>
                                    <p:animEffect transition="in" filter="fade">
                                      <p:cBhvr>
                                        <p:cTn id="17" dur="1000"/>
                                        <p:tgtEl>
                                          <p:spTgt spid="7170"/>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1000"/>
                                        <p:tgtEl>
                                          <p:spTgt spid="3">
                                            <p:bg/>
                                          </p:spTgt>
                                        </p:tgtEl>
                                      </p:cBhvr>
                                    </p:animEffect>
                                    <p:anim calcmode="lin" valueType="num">
                                      <p:cBhvr>
                                        <p:cTn id="23" dur="1000" fill="hold"/>
                                        <p:tgtEl>
                                          <p:spTgt spid="3">
                                            <p:bg/>
                                          </p:spTgt>
                                        </p:tgtEl>
                                        <p:attrNameLst>
                                          <p:attrName>ppt_x</p:attrName>
                                        </p:attrNameLst>
                                      </p:cBhvr>
                                      <p:tavLst>
                                        <p:tav tm="0">
                                          <p:val>
                                            <p:strVal val="#ppt_x"/>
                                          </p:val>
                                        </p:tav>
                                        <p:tav tm="100000">
                                          <p:val>
                                            <p:strVal val="#ppt_x"/>
                                          </p:val>
                                        </p:tav>
                                      </p:tavLst>
                                    </p:anim>
                                    <p:anim calcmode="lin" valueType="num">
                                      <p:cBhvr>
                                        <p:cTn id="24" dur="900" decel="100000" fill="hold"/>
                                        <p:tgtEl>
                                          <p:spTgt spid="3">
                                            <p:bg/>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bg/>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1000"/>
                                        <p:tgtEl>
                                          <p:spTgt spid="3">
                                            <p:txEl>
                                              <p:pRg st="0" end="0"/>
                                            </p:txEl>
                                          </p:spTgt>
                                        </p:tgtEl>
                                      </p:cBhvr>
                                    </p:animEffect>
                                    <p:anim calcmode="lin" valueType="num">
                                      <p:cBhvr>
                                        <p:cTn id="3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1000"/>
                                        <p:tgtEl>
                                          <p:spTgt spid="3">
                                            <p:txEl>
                                              <p:pRg st="1" end="1"/>
                                            </p:txEl>
                                          </p:spTgt>
                                        </p:tgtEl>
                                      </p:cBhvr>
                                    </p:animEffect>
                                    <p:anim calcmode="lin" valueType="num">
                                      <p:cBhvr>
                                        <p:cTn id="3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fade">
                                      <p:cBhvr>
                                        <p:cTn id="46" dur="1000"/>
                                        <p:tgtEl>
                                          <p:spTgt spid="3">
                                            <p:txEl>
                                              <p:pRg st="2" end="2"/>
                                            </p:txEl>
                                          </p:spTgt>
                                        </p:tgtEl>
                                      </p:cBhvr>
                                    </p:animEffect>
                                    <p:anim calcmode="lin" valueType="num">
                                      <p:cBhvr>
                                        <p:cTn id="4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6" presetClass="entr" presetSubtype="16" fill="hold"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circle(in)">
                                      <p:cBhvr>
                                        <p:cTn id="54" dur="20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ntr" presetSubtype="16"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circle(in)">
                                      <p:cBhvr>
                                        <p:cTn id="59" dur="20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ppt_x"/>
                                          </p:val>
                                        </p:tav>
                                        <p:tav tm="100000">
                                          <p:val>
                                            <p:strVal val="#ppt_x"/>
                                          </p:val>
                                        </p:tav>
                                      </p:tavLst>
                                    </p:anim>
                                    <p:anim calcmode="lin" valueType="num">
                                      <p:cBhvr additive="base">
                                        <p:cTn id="6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 calcmode="lin" valueType="num">
                                      <p:cBhvr additive="base">
                                        <p:cTn id="70" dur="500" fill="hold"/>
                                        <p:tgtEl>
                                          <p:spTgt spid="8"/>
                                        </p:tgtEl>
                                        <p:attrNameLst>
                                          <p:attrName>ppt_x</p:attrName>
                                        </p:attrNameLst>
                                      </p:cBhvr>
                                      <p:tavLst>
                                        <p:tav tm="0">
                                          <p:val>
                                            <p:strVal val="#ppt_x"/>
                                          </p:val>
                                        </p:tav>
                                        <p:tav tm="100000">
                                          <p:val>
                                            <p:strVal val="#ppt_x"/>
                                          </p:val>
                                        </p:tav>
                                      </p:tavLst>
                                    </p:anim>
                                    <p:anim calcmode="lin" valueType="num">
                                      <p:cBhvr additive="base">
                                        <p:cTn id="7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ppt_x"/>
                                          </p:val>
                                        </p:tav>
                                        <p:tav tm="100000">
                                          <p:val>
                                            <p:strVal val="#ppt_x"/>
                                          </p:val>
                                        </p:tav>
                                      </p:tavLst>
                                    </p:anim>
                                    <p:anim calcmode="lin" valueType="num">
                                      <p:cBhvr additive="base">
                                        <p:cTn id="7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 calcmode="lin" valueType="num">
                                      <p:cBhvr>
                                        <p:cTn id="88" dur="500" fill="hold"/>
                                        <p:tgtEl>
                                          <p:spTgt spid="7"/>
                                        </p:tgtEl>
                                        <p:attrNameLst>
                                          <p:attrName>ppt_w</p:attrName>
                                        </p:attrNameLst>
                                      </p:cBhvr>
                                      <p:tavLst>
                                        <p:tav tm="0">
                                          <p:val>
                                            <p:fltVal val="0"/>
                                          </p:val>
                                        </p:tav>
                                        <p:tav tm="100000">
                                          <p:val>
                                            <p:strVal val="#ppt_w"/>
                                          </p:val>
                                        </p:tav>
                                      </p:tavLst>
                                    </p:anim>
                                    <p:anim calcmode="lin" valueType="num">
                                      <p:cBhvr>
                                        <p:cTn id="89" dur="500" fill="hold"/>
                                        <p:tgtEl>
                                          <p:spTgt spid="7"/>
                                        </p:tgtEl>
                                        <p:attrNameLst>
                                          <p:attrName>ppt_h</p:attrName>
                                        </p:attrNameLst>
                                      </p:cBhvr>
                                      <p:tavLst>
                                        <p:tav tm="0">
                                          <p:val>
                                            <p:fltVal val="0"/>
                                          </p:val>
                                        </p:tav>
                                        <p:tav tm="100000">
                                          <p:val>
                                            <p:strVal val="#ppt_h"/>
                                          </p:val>
                                        </p:tav>
                                      </p:tavLst>
                                    </p:anim>
                                    <p:animEffect transition="in" filter="fade">
                                      <p:cBhvr>
                                        <p:cTn id="9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P spid="6" grpId="0" animBg="1"/>
      <p:bldP spid="8" grpId="0" animBg="1"/>
      <p:bldP spid="9" grpId="0" animBg="1"/>
      <p:bldP spid="10"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spc="300" dirty="0"/>
              <a:t>Course Description</a:t>
            </a:r>
          </a:p>
        </p:txBody>
      </p:sp>
      <p:sp>
        <p:nvSpPr>
          <p:cNvPr id="3" name="Content Placeholder 2"/>
          <p:cNvSpPr>
            <a:spLocks noGrp="1"/>
          </p:cNvSpPr>
          <p:nvPr>
            <p:ph idx="1"/>
          </p:nvPr>
        </p:nvSpPr>
        <p:spPr/>
        <p:txBody>
          <a:bodyPr>
            <a:noAutofit/>
          </a:bodyPr>
          <a:lstStyle/>
          <a:p>
            <a:pPr algn="just">
              <a:lnSpc>
                <a:spcPct val="150000"/>
              </a:lnSpc>
            </a:pPr>
            <a:r>
              <a:rPr lang="en-US" sz="2200" i="1" spc="300" dirty="0">
                <a:latin typeface="Arial Narrow" charset="0"/>
                <a:ea typeface="Arial Narrow" charset="0"/>
                <a:cs typeface="Arial Narrow" charset="0"/>
              </a:rPr>
              <a:t>Deals with </a:t>
            </a:r>
            <a:r>
              <a:rPr lang="en-US" sz="2200" i="1" spc="300" dirty="0">
                <a:solidFill>
                  <a:srgbClr val="FF0000"/>
                </a:solidFill>
                <a:latin typeface="Arial Narrow" charset="0"/>
                <a:ea typeface="Arial Narrow" charset="0"/>
                <a:cs typeface="Arial Narrow" charset="0"/>
              </a:rPr>
              <a:t>META-CONCEPTS </a:t>
            </a:r>
            <a:r>
              <a:rPr lang="en-US" sz="2200" i="1" spc="300" dirty="0">
                <a:latin typeface="Arial Narrow" charset="0"/>
                <a:ea typeface="Arial Narrow" charset="0"/>
                <a:cs typeface="Arial Narrow" charset="0"/>
              </a:rPr>
              <a:t>of a PERSON, HEALTH, ENVIRONMENT and NURSING as viewed by the different theories.</a:t>
            </a:r>
          </a:p>
          <a:p>
            <a:pPr algn="just">
              <a:lnSpc>
                <a:spcPct val="150000"/>
              </a:lnSpc>
            </a:pPr>
            <a:r>
              <a:rPr lang="en-US" sz="2200" i="1" spc="300" dirty="0">
                <a:latin typeface="Arial Narrow" charset="0"/>
                <a:ea typeface="Arial Narrow" charset="0"/>
                <a:cs typeface="Arial Narrow" charset="0"/>
              </a:rPr>
              <a:t>Theories serve as a </a:t>
            </a:r>
            <a:r>
              <a:rPr lang="en-US" sz="2200" b="1" i="1" spc="300" dirty="0">
                <a:latin typeface="Arial Narrow" charset="0"/>
                <a:ea typeface="Arial Narrow" charset="0"/>
                <a:cs typeface="Arial Narrow" charset="0"/>
              </a:rPr>
              <a:t>GUIDE</a:t>
            </a:r>
            <a:r>
              <a:rPr lang="en-US" sz="2200" i="1" spc="300" dirty="0">
                <a:latin typeface="Arial Narrow" charset="0"/>
                <a:ea typeface="Arial Narrow" charset="0"/>
                <a:cs typeface="Arial Narrow" charset="0"/>
              </a:rPr>
              <a:t> to nursing practice and further deals with HEALTH as multi-factorial PHENOMENA</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6678" y="4312421"/>
            <a:ext cx="1346113" cy="1481959"/>
          </a:xfrm>
          <a:prstGeom prst="rect">
            <a:avLst/>
          </a:prstGeom>
        </p:spPr>
      </p:pic>
      <p:sp>
        <p:nvSpPr>
          <p:cNvPr id="4" name="Rectangle 3"/>
          <p:cNvSpPr/>
          <p:nvPr/>
        </p:nvSpPr>
        <p:spPr>
          <a:xfrm>
            <a:off x="762000" y="2404982"/>
            <a:ext cx="4266807" cy="1261884"/>
          </a:xfrm>
          <a:prstGeom prst="rect">
            <a:avLst/>
          </a:prstGeom>
          <a:solidFill>
            <a:schemeClr val="bg2">
              <a:lumMod val="90000"/>
            </a:schemeClr>
          </a:solidFill>
        </p:spPr>
        <p:txBody>
          <a:bodyPr wrap="square">
            <a:spAutoFit/>
          </a:bodyPr>
          <a:lstStyle/>
          <a:p>
            <a:pPr algn="ctr"/>
            <a:r>
              <a:rPr lang="en-US" sz="4400" spc="300" dirty="0">
                <a:latin typeface="Abadi MT Condensed Extra Bold" charset="0"/>
                <a:ea typeface="Abadi MT Condensed Extra Bold" charset="0"/>
                <a:cs typeface="Abadi MT Condensed Extra Bold" charset="0"/>
              </a:rPr>
              <a:t>META </a:t>
            </a:r>
            <a:r>
              <a:rPr lang="en-US" sz="3200" b="1" i="1" spc="300" dirty="0">
                <a:latin typeface="Arial Narrow" charset="0"/>
                <a:ea typeface="Arial Narrow" charset="0"/>
                <a:cs typeface="Arial Narrow" charset="0"/>
              </a:rPr>
              <a:t>meaning "after" or "beyond" </a:t>
            </a:r>
            <a:endParaRPr lang="en-US" sz="4400" b="1" i="1" dirty="0">
              <a:latin typeface="Arial Narrow" charset="0"/>
              <a:ea typeface="Arial Narrow" charset="0"/>
              <a:cs typeface="Arial Narrow" charset="0"/>
            </a:endParaRPr>
          </a:p>
        </p:txBody>
      </p:sp>
      <p:sp>
        <p:nvSpPr>
          <p:cNvPr id="5" name="Rectangle 4"/>
          <p:cNvSpPr/>
          <p:nvPr/>
        </p:nvSpPr>
        <p:spPr>
          <a:xfrm>
            <a:off x="914793" y="4618221"/>
            <a:ext cx="8878914" cy="1384995"/>
          </a:xfrm>
          <a:prstGeom prst="rect">
            <a:avLst/>
          </a:prstGeom>
          <a:solidFill>
            <a:schemeClr val="accent2">
              <a:lumMod val="40000"/>
              <a:lumOff val="60000"/>
            </a:schemeClr>
          </a:solidFill>
        </p:spPr>
        <p:txBody>
          <a:bodyPr wrap="square">
            <a:spAutoFit/>
          </a:bodyPr>
          <a:lstStyle/>
          <a:p>
            <a:pPr algn="just"/>
            <a:r>
              <a:rPr lang="en-US" sz="2800" i="1" spc="300" dirty="0">
                <a:latin typeface="Arial Narrow" panose="020B0606020202030204" pitchFamily="34" charset="0"/>
              </a:rPr>
              <a:t>General condition of a person's mind and body, usually meaning to be free from illness, injury or pain</a:t>
            </a:r>
          </a:p>
        </p:txBody>
      </p:sp>
    </p:spTree>
    <p:extLst>
      <p:ext uri="{BB962C8B-B14F-4D97-AF65-F5344CB8AC3E}">
        <p14:creationId xmlns:p14="http://schemas.microsoft.com/office/powerpoint/2010/main" val="359667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4800" spc="300" dirty="0"/>
              <a:t>But is </a:t>
            </a:r>
            <a:r>
              <a:rPr lang="en-US" sz="6600" spc="300" dirty="0"/>
              <a:t>NURSING …..</a:t>
            </a:r>
          </a:p>
        </p:txBody>
      </p:sp>
      <p:sp>
        <p:nvSpPr>
          <p:cNvPr id="6" name="Rectangle 5"/>
          <p:cNvSpPr/>
          <p:nvPr/>
        </p:nvSpPr>
        <p:spPr>
          <a:xfrm>
            <a:off x="8439011" y="3015916"/>
            <a:ext cx="3498769" cy="3337200"/>
          </a:xfrm>
          <a:prstGeom prst="rect">
            <a:avLst/>
          </a:prstGeom>
          <a:noFill/>
          <a:ln w="57150">
            <a:solidFill>
              <a:schemeClr val="tx1"/>
            </a:solidFill>
            <a:prstDash val="dash"/>
          </a:ln>
        </p:spPr>
        <p:style>
          <a:lnRef idx="3">
            <a:schemeClr val="lt1"/>
          </a:lnRef>
          <a:fillRef idx="1">
            <a:schemeClr val="accent4"/>
          </a:fillRef>
          <a:effectRef idx="1">
            <a:schemeClr val="accent4"/>
          </a:effectRef>
          <a:fontRef idx="minor">
            <a:schemeClr val="lt1"/>
          </a:fontRef>
        </p:style>
        <p:txBody>
          <a:bodyPr rtlCol="0" anchor="ctr"/>
          <a:lstStyle/>
          <a:p>
            <a:pPr algn="ctr"/>
            <a:r>
              <a:rPr lang="en-US" sz="3200" b="1" i="1" spc="300" dirty="0">
                <a:solidFill>
                  <a:schemeClr val="tx1"/>
                </a:solidFill>
                <a:effectLst>
                  <a:outerShdw blurRad="38100" dist="38100" dir="2700000" algn="tl">
                    <a:srgbClr val="000000">
                      <a:alpha val="43137"/>
                    </a:srgbClr>
                  </a:outerShdw>
                </a:effectLst>
                <a:latin typeface="Arial Narrow" charset="0"/>
                <a:ea typeface="Arial Narrow" charset="0"/>
                <a:cs typeface="Arial Narrow" charset="0"/>
              </a:rPr>
              <a:t>All professions are occupations, but </a:t>
            </a:r>
            <a:r>
              <a:rPr lang="en-US" sz="3200" b="1" i="1" u="sng" spc="300" dirty="0">
                <a:solidFill>
                  <a:schemeClr val="tx1"/>
                </a:solidFill>
                <a:effectLst>
                  <a:outerShdw blurRad="38100" dist="38100" dir="2700000" algn="tl">
                    <a:srgbClr val="000000">
                      <a:alpha val="43137"/>
                    </a:srgbClr>
                  </a:outerShdw>
                </a:effectLst>
                <a:latin typeface="Arial Narrow" charset="0"/>
                <a:ea typeface="Arial Narrow" charset="0"/>
                <a:cs typeface="Arial Narrow" charset="0"/>
              </a:rPr>
              <a:t>NOT</a:t>
            </a:r>
            <a:r>
              <a:rPr lang="en-US" sz="3200" b="1" i="1" spc="300" dirty="0">
                <a:solidFill>
                  <a:schemeClr val="tx1"/>
                </a:solidFill>
                <a:effectLst>
                  <a:outerShdw blurRad="38100" dist="38100" dir="2700000" algn="tl">
                    <a:srgbClr val="000000">
                      <a:alpha val="43137"/>
                    </a:srgbClr>
                  </a:outerShdw>
                </a:effectLst>
                <a:latin typeface="Arial Narrow" charset="0"/>
                <a:ea typeface="Arial Narrow" charset="0"/>
                <a:cs typeface="Arial Narrow" charset="0"/>
              </a:rPr>
              <a:t> all occupations are professions.</a:t>
            </a:r>
          </a:p>
        </p:txBody>
      </p:sp>
      <p:pic>
        <p:nvPicPr>
          <p:cNvPr id="3" name="Picture 2"/>
          <p:cNvPicPr>
            <a:picLocks noChangeAspect="1"/>
          </p:cNvPicPr>
          <p:nvPr/>
        </p:nvPicPr>
        <p:blipFill>
          <a:blip r:embed="rId2"/>
          <a:stretch>
            <a:fillRect/>
          </a:stretch>
        </p:blipFill>
        <p:spPr>
          <a:xfrm>
            <a:off x="-329588" y="2623344"/>
            <a:ext cx="9871364" cy="4122343"/>
          </a:xfrm>
          <a:prstGeom prst="rect">
            <a:avLst/>
          </a:prstGeom>
        </p:spPr>
      </p:pic>
      <p:pic>
        <p:nvPicPr>
          <p:cNvPr id="7" name="Picture 6"/>
          <p:cNvPicPr>
            <a:picLocks noChangeAspect="1"/>
          </p:cNvPicPr>
          <p:nvPr/>
        </p:nvPicPr>
        <p:blipFill>
          <a:blip r:embed="rId3"/>
          <a:stretch>
            <a:fillRect/>
          </a:stretch>
        </p:blipFill>
        <p:spPr>
          <a:xfrm>
            <a:off x="8439011" y="128016"/>
            <a:ext cx="2670048" cy="2670048"/>
          </a:xfrm>
          <a:prstGeom prst="rect">
            <a:avLst/>
          </a:prstGeom>
        </p:spPr>
      </p:pic>
    </p:spTree>
    <p:extLst>
      <p:ext uri="{BB962C8B-B14F-4D97-AF65-F5344CB8AC3E}">
        <p14:creationId xmlns:p14="http://schemas.microsoft.com/office/powerpoint/2010/main" val="391018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609754588"/>
              </p:ext>
            </p:extLst>
          </p:nvPr>
        </p:nvGraphicFramePr>
        <p:xfrm>
          <a:off x="1698170" y="574657"/>
          <a:ext cx="904602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64894" y="2227700"/>
            <a:ext cx="2112579" cy="2112579"/>
          </a:xfrm>
          <a:prstGeom prst="ellipse">
            <a:avLst/>
          </a:prstGeom>
          <a:ln>
            <a:noFill/>
          </a:ln>
          <a:effectLst>
            <a:softEdge rad="112500"/>
          </a:effectLst>
        </p:spPr>
      </p:pic>
      <p:sp>
        <p:nvSpPr>
          <p:cNvPr id="11" name="Rectangle 10"/>
          <p:cNvSpPr/>
          <p:nvPr/>
        </p:nvSpPr>
        <p:spPr>
          <a:xfrm>
            <a:off x="849086" y="1679548"/>
            <a:ext cx="4315808" cy="34476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b="1" dirty="0">
                <a:solidFill>
                  <a:schemeClr val="tx1"/>
                </a:solidFill>
                <a:latin typeface="Abadi MT Condensed Extra Bold" charset="0"/>
                <a:ea typeface="Abadi MT Condensed Extra Bold" charset="0"/>
                <a:cs typeface="Abadi MT Condensed Extra Bold" charset="0"/>
              </a:rPr>
              <a:t>JOB OR CAREER</a:t>
            </a:r>
          </a:p>
          <a:p>
            <a:pPr algn="ctr"/>
            <a:r>
              <a:rPr lang="en-US" sz="3200" dirty="0">
                <a:solidFill>
                  <a:schemeClr val="tx1"/>
                </a:solidFill>
                <a:latin typeface="Abadi MT Condensed Light" charset="0"/>
                <a:ea typeface="Abadi MT Condensed Light" charset="0"/>
                <a:cs typeface="Abadi MT Condensed Light" charset="0"/>
              </a:rPr>
              <a:t>Earning just for MONEY</a:t>
            </a:r>
            <a:endParaRPr lang="en-US" sz="3200" dirty="0">
              <a:solidFill>
                <a:schemeClr val="tx1"/>
              </a:solidFill>
              <a:latin typeface="Abadi MT Condensed Extra Bold" charset="0"/>
              <a:ea typeface="Abadi MT Condensed Extra Bold" charset="0"/>
              <a:cs typeface="Abadi MT Condensed Extra Bold" charset="0"/>
            </a:endParaRPr>
          </a:p>
          <a:p>
            <a:pPr algn="ctr"/>
            <a:r>
              <a:rPr lang="en-US" sz="7200" b="1" dirty="0">
                <a:solidFill>
                  <a:schemeClr val="tx1"/>
                </a:solidFill>
                <a:latin typeface="Abadi MT Condensed Extra Bold" charset="0"/>
                <a:ea typeface="Abadi MT Condensed Extra Bold" charset="0"/>
                <a:cs typeface="Abadi MT Condensed Extra Bold" charset="0"/>
              </a:rPr>
              <a:t>GOAL</a:t>
            </a:r>
            <a:endParaRPr lang="en-US" sz="3200" dirty="0">
              <a:solidFill>
                <a:schemeClr val="tx1"/>
              </a:solidFill>
              <a:latin typeface="Abadi MT Condensed Extra Bold" charset="0"/>
              <a:ea typeface="Abadi MT Condensed Extra Bold" charset="0"/>
              <a:cs typeface="Abadi MT Condensed Extra Bold" charset="0"/>
            </a:endParaRPr>
          </a:p>
          <a:p>
            <a:pPr algn="ctr"/>
            <a:r>
              <a:rPr lang="en-US" sz="3200" dirty="0">
                <a:solidFill>
                  <a:schemeClr val="tx1"/>
                </a:solidFill>
                <a:latin typeface="Abadi MT Condensed Light" charset="0"/>
                <a:ea typeface="Abadi MT Condensed Light" charset="0"/>
                <a:cs typeface="Abadi MT Condensed Light" charset="0"/>
              </a:rPr>
              <a:t>Earning </a:t>
            </a:r>
            <a:r>
              <a:rPr lang="en-US" sz="3200" b="1" dirty="0">
                <a:solidFill>
                  <a:schemeClr val="tx1"/>
                </a:solidFill>
                <a:latin typeface="Abadi MT Condensed Light" charset="0"/>
                <a:ea typeface="Abadi MT Condensed Light" charset="0"/>
                <a:cs typeface="Abadi MT Condensed Light" charset="0"/>
              </a:rPr>
              <a:t>MONEY</a:t>
            </a:r>
            <a:r>
              <a:rPr lang="en-US" sz="3200" dirty="0">
                <a:solidFill>
                  <a:schemeClr val="tx1"/>
                </a:solidFill>
                <a:latin typeface="Abadi MT Condensed Light" charset="0"/>
                <a:ea typeface="Abadi MT Condensed Light" charset="0"/>
                <a:cs typeface="Abadi MT Condensed Light" charset="0"/>
              </a:rPr>
              <a:t> to LIVE</a:t>
            </a:r>
          </a:p>
        </p:txBody>
      </p:sp>
      <p:sp>
        <p:nvSpPr>
          <p:cNvPr id="12" name="Rectangle 11"/>
          <p:cNvSpPr/>
          <p:nvPr/>
        </p:nvSpPr>
        <p:spPr>
          <a:xfrm>
            <a:off x="6852931" y="233352"/>
            <a:ext cx="4740351" cy="29520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457200" indent="-457200" algn="just">
              <a:buFont typeface="Arial" charset="0"/>
              <a:buChar char="•"/>
            </a:pPr>
            <a:endParaRPr lang="en-US" sz="3600" dirty="0">
              <a:solidFill>
                <a:schemeClr val="tx1"/>
              </a:solidFill>
              <a:latin typeface="Abadi MT Condensed Light" charset="0"/>
              <a:ea typeface="Abadi MT Condensed Light" charset="0"/>
              <a:cs typeface="Abadi MT Condensed Light" charset="0"/>
            </a:endParaRPr>
          </a:p>
          <a:p>
            <a:pPr marL="457200" indent="-457200" algn="just">
              <a:buFont typeface="Arial" charset="0"/>
              <a:buChar char="•"/>
            </a:pPr>
            <a:r>
              <a:rPr lang="en-US" sz="3600" dirty="0">
                <a:solidFill>
                  <a:schemeClr val="tx1"/>
                </a:solidFill>
                <a:latin typeface="Abadi MT Condensed Light" charset="0"/>
                <a:ea typeface="Abadi MT Condensed Light" charset="0"/>
                <a:cs typeface="Abadi MT Condensed Light" charset="0"/>
              </a:rPr>
              <a:t>Learned </a:t>
            </a:r>
            <a:r>
              <a:rPr lang="en-US" sz="3600" b="1" dirty="0">
                <a:solidFill>
                  <a:schemeClr val="tx1"/>
                </a:solidFill>
                <a:latin typeface="Abadi MT Condensed Light" charset="0"/>
                <a:ea typeface="Abadi MT Condensed Light" charset="0"/>
                <a:cs typeface="Abadi MT Condensed Light" charset="0"/>
              </a:rPr>
              <a:t>VOCATION</a:t>
            </a:r>
            <a:r>
              <a:rPr lang="en-US" sz="3600" dirty="0">
                <a:solidFill>
                  <a:schemeClr val="tx1"/>
                </a:solidFill>
                <a:latin typeface="Abadi MT Condensed Light" charset="0"/>
                <a:ea typeface="Abadi MT Condensed Light" charset="0"/>
                <a:cs typeface="Abadi MT Condensed Light" charset="0"/>
              </a:rPr>
              <a:t> that has a status of </a:t>
            </a:r>
            <a:r>
              <a:rPr lang="en-US" sz="3600" b="1" dirty="0">
                <a:solidFill>
                  <a:schemeClr val="tx1"/>
                </a:solidFill>
                <a:latin typeface="Abadi MT Condensed Light" charset="0"/>
                <a:ea typeface="Abadi MT Condensed Light" charset="0"/>
                <a:cs typeface="Abadi MT Condensed Light" charset="0"/>
              </a:rPr>
              <a:t>SUPERIORITY</a:t>
            </a:r>
          </a:p>
          <a:p>
            <a:pPr marL="457200" indent="-457200" algn="just">
              <a:buFont typeface="Arial" charset="0"/>
              <a:buChar char="•"/>
            </a:pPr>
            <a:r>
              <a:rPr lang="en-US" sz="3600" b="1" dirty="0">
                <a:solidFill>
                  <a:schemeClr val="tx1"/>
                </a:solidFill>
                <a:latin typeface="Abadi MT Condensed Light" charset="0"/>
                <a:ea typeface="Abadi MT Condensed Light" charset="0"/>
                <a:cs typeface="Abadi MT Condensed Light" charset="0"/>
              </a:rPr>
              <a:t>BENEFICIAL</a:t>
            </a:r>
            <a:r>
              <a:rPr lang="en-US" sz="3600" dirty="0">
                <a:solidFill>
                  <a:schemeClr val="tx1"/>
                </a:solidFill>
                <a:latin typeface="Abadi MT Condensed Light" charset="0"/>
                <a:ea typeface="Abadi MT Condensed Light" charset="0"/>
                <a:cs typeface="Abadi MT Condensed Light" charset="0"/>
              </a:rPr>
              <a:t> to the members of the society</a:t>
            </a:r>
          </a:p>
          <a:p>
            <a:pPr algn="just"/>
            <a:endParaRPr lang="en-US" sz="3600" dirty="0">
              <a:solidFill>
                <a:schemeClr val="tx1"/>
              </a:solidFill>
              <a:latin typeface="Abadi MT Condensed Light" charset="0"/>
              <a:ea typeface="Abadi MT Condensed Light" charset="0"/>
              <a:cs typeface="Abadi MT Condensed Light" charset="0"/>
            </a:endParaRPr>
          </a:p>
        </p:txBody>
      </p:sp>
      <p:sp>
        <p:nvSpPr>
          <p:cNvPr id="13" name="Rectangle 12"/>
          <p:cNvSpPr/>
          <p:nvPr/>
        </p:nvSpPr>
        <p:spPr>
          <a:xfrm>
            <a:off x="6852931" y="3372014"/>
            <a:ext cx="4740351" cy="31694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457200" indent="-457200" algn="just">
              <a:buFont typeface="Arial" charset="0"/>
              <a:buChar char="•"/>
            </a:pPr>
            <a:endParaRPr lang="en-US" sz="2400" i="1" dirty="0">
              <a:solidFill>
                <a:schemeClr val="tx1"/>
              </a:solidFill>
              <a:latin typeface="Abadi MT Condensed Light" charset="0"/>
              <a:ea typeface="Abadi MT Condensed Light" charset="0"/>
              <a:cs typeface="Abadi MT Condensed Light" charset="0"/>
            </a:endParaRPr>
          </a:p>
          <a:p>
            <a:pPr algn="just"/>
            <a:r>
              <a:rPr lang="en-US" sz="3200" b="1" i="1" dirty="0">
                <a:solidFill>
                  <a:schemeClr val="tx1"/>
                </a:solidFill>
                <a:latin typeface="Abadi MT Condensed Light" charset="0"/>
                <a:ea typeface="Abadi MT Condensed Light" charset="0"/>
                <a:cs typeface="Abadi MT Condensed Light" charset="0"/>
              </a:rPr>
              <a:t>CHARACTERISTICS</a:t>
            </a:r>
            <a:r>
              <a:rPr lang="en-US" sz="2400" b="1" i="1" dirty="0">
                <a:solidFill>
                  <a:schemeClr val="tx1"/>
                </a:solidFill>
                <a:latin typeface="Abadi MT Condensed Light" charset="0"/>
                <a:ea typeface="Abadi MT Condensed Light" charset="0"/>
                <a:cs typeface="Abadi MT Condensed Light" charset="0"/>
              </a:rPr>
              <a:t>:</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Knowledge base</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Power and authority over training and education</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Altruistic service</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Has Code of Ethics</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Has AUTONOMY</a:t>
            </a:r>
          </a:p>
          <a:p>
            <a:pPr marL="514350" indent="-514350" algn="just">
              <a:buFont typeface="+mj-lt"/>
              <a:buAutoNum type="arabicPeriod"/>
            </a:pPr>
            <a:r>
              <a:rPr lang="en-US" sz="2400" i="1" dirty="0">
                <a:solidFill>
                  <a:schemeClr val="tx1"/>
                </a:solidFill>
                <a:latin typeface="Abadi MT Condensed Light" charset="0"/>
                <a:ea typeface="Abadi MT Condensed Light" charset="0"/>
                <a:cs typeface="Abadi MT Condensed Light" charset="0"/>
              </a:rPr>
              <a:t>Accountable to the public</a:t>
            </a:r>
          </a:p>
          <a:p>
            <a:pPr algn="just"/>
            <a:endParaRPr lang="en-US" sz="2400" i="1" dirty="0">
              <a:solidFill>
                <a:schemeClr val="tx1"/>
              </a:solidFill>
              <a:latin typeface="Abadi MT Condensed Light" charset="0"/>
              <a:ea typeface="Abadi MT Condensed Light" charset="0"/>
              <a:cs typeface="Abadi MT Condensed Light" charset="0"/>
            </a:endParaRPr>
          </a:p>
        </p:txBody>
      </p:sp>
      <p:sp>
        <p:nvSpPr>
          <p:cNvPr id="5" name="Rectangle 4"/>
          <p:cNvSpPr/>
          <p:nvPr/>
        </p:nvSpPr>
        <p:spPr>
          <a:xfrm>
            <a:off x="6316778" y="209685"/>
            <a:ext cx="5388117" cy="6324657"/>
          </a:xfrm>
          <a:prstGeom prst="rect">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8000" b="1" i="1" spc="300" dirty="0">
                <a:solidFill>
                  <a:srgbClr val="FF0000"/>
                </a:solidFill>
                <a:latin typeface="Abadi MT Condensed Light" charset="0"/>
                <a:ea typeface="Abadi MT Condensed Light" charset="0"/>
                <a:cs typeface="Abadi MT Condensed Light" charset="0"/>
              </a:rPr>
              <a:t>NURSING </a:t>
            </a:r>
            <a:endParaRPr lang="en-US" sz="4000" b="1" i="1" spc="300" dirty="0">
              <a:solidFill>
                <a:srgbClr val="FF0000"/>
              </a:solidFill>
              <a:latin typeface="Abadi MT Condensed Light" charset="0"/>
              <a:ea typeface="Abadi MT Condensed Light" charset="0"/>
              <a:cs typeface="Abadi MT Condensed Light" charset="0"/>
            </a:endParaRPr>
          </a:p>
          <a:p>
            <a:pPr marL="914400" lvl="1" indent="-457200" algn="just">
              <a:buFont typeface="Arial" panose="020B0604020202020204" pitchFamily="34" charset="0"/>
              <a:buChar char="•"/>
            </a:pPr>
            <a:r>
              <a:rPr lang="en-US" sz="4000" i="1" spc="300" dirty="0">
                <a:solidFill>
                  <a:schemeClr val="tx1"/>
                </a:solidFill>
                <a:latin typeface="Abadi MT Condensed Light" charset="0"/>
                <a:ea typeface="Abadi MT Condensed Light" charset="0"/>
                <a:cs typeface="Abadi MT Condensed Light" charset="0"/>
              </a:rPr>
              <a:t>SUBSERVIENT to medicine</a:t>
            </a:r>
          </a:p>
          <a:p>
            <a:pPr marL="914400" lvl="1" indent="-457200" algn="just">
              <a:buFont typeface="Arial" panose="020B0604020202020204" pitchFamily="34" charset="0"/>
              <a:buChar char="•"/>
            </a:pPr>
            <a:r>
              <a:rPr lang="en-US" sz="4000" i="1" spc="300" dirty="0">
                <a:solidFill>
                  <a:schemeClr val="tx1"/>
                </a:solidFill>
                <a:latin typeface="Abadi MT Condensed Light" charset="0"/>
                <a:ea typeface="Abadi MT Condensed Light" charset="0"/>
                <a:cs typeface="Abadi MT Condensed Light" charset="0"/>
              </a:rPr>
              <a:t>Not STANDARDIZED</a:t>
            </a:r>
          </a:p>
          <a:p>
            <a:pPr marL="914400" lvl="1" indent="-457200" algn="just">
              <a:buFont typeface="Arial" panose="020B0604020202020204" pitchFamily="34" charset="0"/>
              <a:buChar char="•"/>
            </a:pPr>
            <a:r>
              <a:rPr lang="en-US" sz="4000" i="1" spc="300" dirty="0">
                <a:solidFill>
                  <a:schemeClr val="tx1"/>
                </a:solidFill>
                <a:latin typeface="Abadi MT Condensed Light" charset="0"/>
                <a:ea typeface="Abadi MT Condensed Light" charset="0"/>
                <a:cs typeface="Abadi MT Condensed Light" charset="0"/>
              </a:rPr>
              <a:t>Autonomy  is INCOMPLETE</a:t>
            </a:r>
          </a:p>
          <a:p>
            <a:pPr marL="1371600" lvl="2" indent="-457200" algn="just">
              <a:buFont typeface="Arial" panose="020B0604020202020204" pitchFamily="34" charset="0"/>
              <a:buChar char="•"/>
            </a:pPr>
            <a:r>
              <a:rPr lang="en-US" sz="2800" i="1" spc="300" dirty="0">
                <a:solidFill>
                  <a:schemeClr val="tx1"/>
                </a:solidFill>
                <a:latin typeface="Abadi MT Condensed Light" charset="0"/>
                <a:ea typeface="Abadi MT Condensed Light" charset="0"/>
                <a:cs typeface="Abadi MT Condensed Light" charset="0"/>
              </a:rPr>
              <a:t>Dependent on medicine to direct much of its practice</a:t>
            </a:r>
          </a:p>
        </p:txBody>
      </p:sp>
      <p:sp>
        <p:nvSpPr>
          <p:cNvPr id="9" name="Rectangle 8"/>
          <p:cNvSpPr/>
          <p:nvPr/>
        </p:nvSpPr>
        <p:spPr>
          <a:xfrm>
            <a:off x="1" y="-323657"/>
            <a:ext cx="12221258" cy="7181657"/>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7200" b="1" i="1" spc="300" dirty="0">
                <a:solidFill>
                  <a:schemeClr val="bg1"/>
                </a:solidFill>
                <a:latin typeface="Arial Narrow" charset="0"/>
                <a:ea typeface="Arial Narrow" charset="0"/>
                <a:cs typeface="Arial Narrow" charset="0"/>
              </a:rPr>
              <a:t>Although the debate is ongoing, it can be successfully argued that nursing is an ASPIRING, EVOLVING profession.</a:t>
            </a:r>
          </a:p>
          <a:p>
            <a:pPr algn="ctr"/>
            <a:r>
              <a:rPr lang="en-US" sz="3200" b="1" i="1" spc="300" dirty="0">
                <a:solidFill>
                  <a:schemeClr val="bg1"/>
                </a:solidFill>
                <a:latin typeface="Arial Narrow" charset="0"/>
                <a:ea typeface="Arial Narrow" charset="0"/>
                <a:cs typeface="Arial Narrow" charset="0"/>
              </a:rPr>
              <a:t>(Logan, et al., 2004; Rutty, 1998; Schwirian, 1998; Smith, 2000)</a:t>
            </a:r>
          </a:p>
        </p:txBody>
      </p:sp>
      <p:sp>
        <p:nvSpPr>
          <p:cNvPr id="14" name="Rectangle 13"/>
          <p:cNvSpPr/>
          <p:nvPr/>
        </p:nvSpPr>
        <p:spPr>
          <a:xfrm>
            <a:off x="229094" y="869396"/>
            <a:ext cx="11984178" cy="4632037"/>
          </a:xfrm>
          <a:prstGeom prst="rect">
            <a:avLst/>
          </a:prstGeom>
          <a:noFill/>
        </p:spPr>
        <p:txBody>
          <a:bodyPr wrap="none" lIns="91440" tIns="45720" rIns="91440" bIns="45720">
            <a:spAutoFit/>
          </a:bodyPr>
          <a:lstStyle/>
          <a:p>
            <a:pPr algn="ctr"/>
            <a:r>
              <a:rPr lang="en-US" sz="8800" b="1" cap="none" spc="50" dirty="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NEVER WILL BE </a:t>
            </a:r>
          </a:p>
          <a:p>
            <a:pPr algn="ctr"/>
            <a:r>
              <a:rPr lang="en-US" sz="19900" b="1" cap="none" spc="50" dirty="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REDUNDANT</a:t>
            </a:r>
            <a:endParaRPr lang="en-US" sz="13800" b="1" cap="none" spc="50" dirty="0">
              <a:ln w="9525"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endParaRPr>
          </a:p>
        </p:txBody>
      </p:sp>
    </p:spTree>
    <p:extLst>
      <p:ext uri="{BB962C8B-B14F-4D97-AF65-F5344CB8AC3E}">
        <p14:creationId xmlns:p14="http://schemas.microsoft.com/office/powerpoint/2010/main" val="225942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checkerboard(across)">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checkerboard(across)">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ppt_x"/>
                                          </p:val>
                                        </p:tav>
                                        <p:tav tm="100000">
                                          <p:val>
                                            <p:strVal val="#ppt_x"/>
                                          </p:val>
                                        </p:tav>
                                      </p:tavLst>
                                    </p:anim>
                                    <p:anim calcmode="lin" valueType="num">
                                      <p:cBhvr additive="base">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circle(in)">
                                      <p:cBhvr>
                                        <p:cTn id="40" dur="20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animBg="1"/>
      <p:bldP spid="12" grpId="0" animBg="1"/>
      <p:bldP spid="13" grpId="0" animBg="1"/>
      <p:bldP spid="5" grpId="0" animBg="1"/>
      <p:bldP spid="9"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4800" cap="none" spc="300" dirty="0">
                <a:latin typeface="Abadi MT Condensed Light" charset="0"/>
                <a:ea typeface="Abadi MT Condensed Light" charset="0"/>
                <a:cs typeface="Abadi MT Condensed Light" charset="0"/>
              </a:rPr>
              <a:t>What is a </a:t>
            </a:r>
            <a:br>
              <a:rPr lang="en-US" sz="4400" spc="300" dirty="0"/>
            </a:br>
            <a:r>
              <a:rPr lang="en-US" sz="13800" i="0" spc="300" dirty="0">
                <a:solidFill>
                  <a:srgbClr val="FFFF00"/>
                </a:solidFill>
                <a:latin typeface="Abadi MT Condensed Extra Bold" charset="0"/>
                <a:ea typeface="Abadi MT Condensed Extra Bold" charset="0"/>
                <a:cs typeface="Abadi MT Condensed Extra Bold" charset="0"/>
              </a:rPr>
              <a:t>THEORY</a:t>
            </a:r>
            <a:r>
              <a:rPr lang="en-US" sz="13800" i="0" spc="300" dirty="0">
                <a:latin typeface="Abadi MT Condensed Extra Bold" charset="0"/>
                <a:ea typeface="Abadi MT Condensed Extra Bold" charset="0"/>
                <a:cs typeface="Abadi MT Condensed Extra Bold" charset="0"/>
              </a:rPr>
              <a:t>?</a:t>
            </a:r>
          </a:p>
        </p:txBody>
      </p:sp>
      <p:sp>
        <p:nvSpPr>
          <p:cNvPr id="5" name="Subtitle 4"/>
          <p:cNvSpPr>
            <a:spLocks noGrp="1"/>
          </p:cNvSpPr>
          <p:nvPr>
            <p:ph type="subTitle" idx="1"/>
          </p:nvPr>
        </p:nvSpPr>
        <p:spPr/>
        <p:txBody>
          <a:bodyPr>
            <a:normAutofit fontScale="85000" lnSpcReduction="20000"/>
          </a:bodyPr>
          <a:lstStyle/>
          <a:p>
            <a:r>
              <a:rPr lang="en-US" sz="4800" spc="300" dirty="0"/>
              <a:t>Definition </a:t>
            </a:r>
          </a:p>
        </p:txBody>
      </p:sp>
      <p:pic>
        <p:nvPicPr>
          <p:cNvPr id="2" name="Picture 1"/>
          <p:cNvPicPr>
            <a:picLocks noChangeAspect="1"/>
          </p:cNvPicPr>
          <p:nvPr/>
        </p:nvPicPr>
        <p:blipFill>
          <a:blip r:embed="rId2"/>
          <a:stretch>
            <a:fillRect/>
          </a:stretch>
        </p:blipFill>
        <p:spPr>
          <a:xfrm>
            <a:off x="8372856" y="2688670"/>
            <a:ext cx="3202432" cy="3202432"/>
          </a:xfrm>
          <a:prstGeom prst="rect">
            <a:avLst/>
          </a:prstGeom>
        </p:spPr>
      </p:pic>
    </p:spTree>
    <p:extLst>
      <p:ext uri="{BB962C8B-B14F-4D97-AF65-F5344CB8AC3E}">
        <p14:creationId xmlns:p14="http://schemas.microsoft.com/office/powerpoint/2010/main" val="798541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ream-big-animated.gif"/>
          <p:cNvPicPr>
            <a:picLocks noChangeAspect="1"/>
          </p:cNvPicPr>
          <p:nvPr/>
        </p:nvPicPr>
        <p:blipFill>
          <a:blip r:embed="rId3" cstate="print"/>
          <a:stretch>
            <a:fillRect/>
          </a:stretch>
        </p:blipFill>
        <p:spPr>
          <a:xfrm>
            <a:off x="1393717" y="507220"/>
            <a:ext cx="9793088" cy="5012633"/>
          </a:xfrm>
          <a:prstGeom prst="roundRect">
            <a:avLst/>
          </a:prstGeom>
        </p:spPr>
      </p:pic>
      <p:sp>
        <p:nvSpPr>
          <p:cNvPr id="3" name="Title 2"/>
          <p:cNvSpPr>
            <a:spLocks noGrp="1"/>
          </p:cNvSpPr>
          <p:nvPr>
            <p:ph type="title"/>
          </p:nvPr>
        </p:nvSpPr>
        <p:spPr/>
        <p:txBody>
          <a:bodyPr>
            <a:noAutofit/>
          </a:bodyPr>
          <a:lstStyle/>
          <a:p>
            <a:r>
              <a:rPr lang="en-US" sz="6000" spc="300" dirty="0"/>
              <a:t>Theory</a:t>
            </a:r>
          </a:p>
        </p:txBody>
      </p:sp>
      <p:sp>
        <p:nvSpPr>
          <p:cNvPr id="2" name="Content Placeholder 1"/>
          <p:cNvSpPr>
            <a:spLocks noGrp="1"/>
          </p:cNvSpPr>
          <p:nvPr>
            <p:ph idx="1"/>
          </p:nvPr>
        </p:nvSpPr>
        <p:spPr>
          <a:xfrm>
            <a:off x="3166062" y="1922676"/>
            <a:ext cx="6248398" cy="5655156"/>
          </a:xfrm>
        </p:spPr>
        <p:txBody>
          <a:bodyPr/>
          <a:lstStyle/>
          <a:p>
            <a:pPr>
              <a:buNone/>
            </a:pPr>
            <a:endParaRPr lang="en-US" spc="300" dirty="0"/>
          </a:p>
          <a:p>
            <a:r>
              <a:rPr lang="en-US" spc="300" dirty="0"/>
              <a:t>ORIGIN: </a:t>
            </a:r>
            <a:r>
              <a:rPr lang="en-US" i="1" spc="300" dirty="0"/>
              <a:t>“THEORIA” </a:t>
            </a:r>
            <a:r>
              <a:rPr lang="en-US" spc="300" dirty="0"/>
              <a:t>– speculate</a:t>
            </a:r>
          </a:p>
          <a:p>
            <a:endParaRPr lang="en-US" spc="300" dirty="0"/>
          </a:p>
        </p:txBody>
      </p:sp>
      <p:sp>
        <p:nvSpPr>
          <p:cNvPr id="5" name="Rectangle 4"/>
          <p:cNvSpPr/>
          <p:nvPr/>
        </p:nvSpPr>
        <p:spPr>
          <a:xfrm>
            <a:off x="1583499" y="4439147"/>
            <a:ext cx="5376597" cy="147130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4400" spc="300" dirty="0">
                <a:solidFill>
                  <a:schemeClr val="tx1"/>
                </a:solidFill>
                <a:latin typeface="+mj-lt"/>
              </a:rPr>
              <a:t>GREEK WORD</a:t>
            </a:r>
          </a:p>
        </p:txBody>
      </p:sp>
    </p:spTree>
    <p:extLst>
      <p:ext uri="{BB962C8B-B14F-4D97-AF65-F5344CB8AC3E}">
        <p14:creationId xmlns:p14="http://schemas.microsoft.com/office/powerpoint/2010/main" val="91112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859971" y="1198932"/>
            <a:ext cx="3833906" cy="1040522"/>
          </a:xfrm>
        </p:spPr>
        <p:txBody>
          <a:bodyPr>
            <a:normAutofit/>
          </a:bodyPr>
          <a:lstStyle/>
          <a:p>
            <a:r>
              <a:rPr lang="en-US" sz="5400" spc="300" dirty="0"/>
              <a:t>THEORY</a:t>
            </a:r>
            <a:endParaRPr lang="en-US" sz="3200" spc="300" dirty="0"/>
          </a:p>
        </p:txBody>
      </p:sp>
      <p:sp>
        <p:nvSpPr>
          <p:cNvPr id="3" name="Content Placeholder 2"/>
          <p:cNvSpPr>
            <a:spLocks noGrp="1"/>
          </p:cNvSpPr>
          <p:nvPr>
            <p:ph idx="1"/>
          </p:nvPr>
        </p:nvSpPr>
        <p:spPr>
          <a:xfrm>
            <a:off x="5083628" y="1198932"/>
            <a:ext cx="6574971" cy="4262400"/>
          </a:xfrm>
          <a:solidFill>
            <a:schemeClr val="bg1"/>
          </a:solidFill>
          <a:ln w="57150">
            <a:solidFill>
              <a:schemeClr val="tx1"/>
            </a:solidFill>
          </a:ln>
        </p:spPr>
        <p:txBody>
          <a:bodyPr>
            <a:normAutofit/>
          </a:bodyPr>
          <a:lstStyle/>
          <a:p>
            <a:pPr algn="just">
              <a:lnSpc>
                <a:spcPct val="150000"/>
              </a:lnSpc>
            </a:pPr>
            <a:r>
              <a:rPr lang="en-US" sz="2800" spc="300" dirty="0">
                <a:latin typeface="Abadi MT Condensed Light" charset="0"/>
                <a:ea typeface="Abadi MT Condensed Light" charset="0"/>
                <a:cs typeface="Abadi MT Condensed Light" charset="0"/>
              </a:rPr>
              <a:t>A group of related concepts that </a:t>
            </a:r>
            <a:r>
              <a:rPr lang="en-US" sz="2800" b="1" spc="300" dirty="0">
                <a:latin typeface="Abadi MT Condensed Light" charset="0"/>
                <a:ea typeface="Abadi MT Condensed Light" charset="0"/>
                <a:cs typeface="Abadi MT Condensed Light" charset="0"/>
              </a:rPr>
              <a:t>PROPOSE</a:t>
            </a:r>
            <a:r>
              <a:rPr lang="en-US" sz="2800" spc="300" dirty="0">
                <a:latin typeface="Abadi MT Condensed Light" charset="0"/>
                <a:ea typeface="Abadi MT Condensed Light" charset="0"/>
                <a:cs typeface="Abadi MT Condensed Light" charset="0"/>
              </a:rPr>
              <a:t> action that </a:t>
            </a:r>
            <a:r>
              <a:rPr lang="en-US" sz="2800" b="1" spc="300" dirty="0">
                <a:latin typeface="Abadi MT Condensed Light" charset="0"/>
                <a:ea typeface="Abadi MT Condensed Light" charset="0"/>
                <a:cs typeface="Abadi MT Condensed Light" charset="0"/>
              </a:rPr>
              <a:t>GUIDE</a:t>
            </a:r>
            <a:r>
              <a:rPr lang="en-US" sz="2800" spc="300" dirty="0">
                <a:latin typeface="Abadi MT Condensed Light" charset="0"/>
                <a:ea typeface="Abadi MT Condensed Light" charset="0"/>
                <a:cs typeface="Abadi MT Condensed Light" charset="0"/>
              </a:rPr>
              <a:t> practice</a:t>
            </a:r>
          </a:p>
          <a:p>
            <a:pPr algn="just">
              <a:lnSpc>
                <a:spcPct val="150000"/>
              </a:lnSpc>
            </a:pPr>
            <a:r>
              <a:rPr lang="en-US" sz="2800" spc="300" dirty="0">
                <a:latin typeface="Abadi MT Condensed Light" charset="0"/>
                <a:ea typeface="Abadi MT Condensed Light" charset="0"/>
                <a:cs typeface="Abadi MT Condensed Light" charset="0"/>
              </a:rPr>
              <a:t> </a:t>
            </a:r>
            <a:r>
              <a:rPr lang="en-US" sz="2800" b="1" spc="300" dirty="0">
                <a:latin typeface="Abadi MT Condensed Light" charset="0"/>
                <a:ea typeface="Abadi MT Condensed Light" charset="0"/>
                <a:cs typeface="Abadi MT Condensed Light" charset="0"/>
              </a:rPr>
              <a:t>SYSTEMATIC</a:t>
            </a:r>
            <a:r>
              <a:rPr lang="en-US" sz="2800" spc="300" dirty="0">
                <a:latin typeface="Abadi MT Condensed Light" charset="0"/>
                <a:ea typeface="Abadi MT Condensed Light" charset="0"/>
                <a:cs typeface="Abadi MT Condensed Light" charset="0"/>
              </a:rPr>
              <a:t> explanation of an event in which concepts are </a:t>
            </a:r>
            <a:r>
              <a:rPr lang="en-US" sz="2800" b="1" spc="300" dirty="0">
                <a:latin typeface="Abadi MT Condensed Light" charset="0"/>
                <a:ea typeface="Abadi MT Condensed Light" charset="0"/>
                <a:cs typeface="Abadi MT Condensed Light" charset="0"/>
              </a:rPr>
              <a:t>IDENTIFIED</a:t>
            </a:r>
            <a:r>
              <a:rPr lang="en-US" sz="2800" spc="300" dirty="0">
                <a:latin typeface="Abadi MT Condensed Light" charset="0"/>
                <a:ea typeface="Abadi MT Condensed Light" charset="0"/>
                <a:cs typeface="Abadi MT Condensed Light" charset="0"/>
              </a:rPr>
              <a:t> and relationships are </a:t>
            </a:r>
            <a:r>
              <a:rPr lang="en-US" sz="2800" b="1" spc="300" dirty="0">
                <a:latin typeface="Abadi MT Condensed Light" charset="0"/>
                <a:ea typeface="Abadi MT Condensed Light" charset="0"/>
                <a:cs typeface="Abadi MT Condensed Light" charset="0"/>
              </a:rPr>
              <a:t>PROPOSED</a:t>
            </a:r>
            <a:r>
              <a:rPr lang="en-US" sz="2800" spc="300" dirty="0">
                <a:latin typeface="Abadi MT Condensed Light" charset="0"/>
                <a:ea typeface="Abadi MT Condensed Light" charset="0"/>
                <a:cs typeface="Abadi MT Condensed Light" charset="0"/>
              </a:rPr>
              <a:t> and </a:t>
            </a:r>
            <a:r>
              <a:rPr lang="en-US" sz="2800" b="1" spc="300" dirty="0">
                <a:latin typeface="Abadi MT Condensed Light" charset="0"/>
                <a:ea typeface="Abadi MT Condensed Light" charset="0"/>
                <a:cs typeface="Abadi MT Condensed Light" charset="0"/>
              </a:rPr>
              <a:t>PREDICTIONS</a:t>
            </a:r>
            <a:r>
              <a:rPr lang="en-US" sz="2800" spc="300" dirty="0">
                <a:latin typeface="Abadi MT Condensed Light" charset="0"/>
                <a:ea typeface="Abadi MT Condensed Light" charset="0"/>
                <a:cs typeface="Abadi MT Condensed Light" charset="0"/>
              </a:rPr>
              <a:t> are made</a:t>
            </a:r>
          </a:p>
          <a:p>
            <a:pPr algn="just">
              <a:lnSpc>
                <a:spcPct val="150000"/>
              </a:lnSpc>
            </a:pPr>
            <a:endParaRPr lang="en-US" sz="2800" spc="300" dirty="0">
              <a:latin typeface="Abadi MT Condensed Light" charset="0"/>
              <a:ea typeface="Abadi MT Condensed Light" charset="0"/>
              <a:cs typeface="Abadi MT Condensed Light" charset="0"/>
            </a:endParaRPr>
          </a:p>
        </p:txBody>
      </p:sp>
      <p:pic>
        <p:nvPicPr>
          <p:cNvPr id="4" name="Picture 3"/>
          <p:cNvPicPr>
            <a:picLocks noChangeAspect="1"/>
          </p:cNvPicPr>
          <p:nvPr/>
        </p:nvPicPr>
        <p:blipFill>
          <a:blip r:embed="rId2"/>
          <a:stretch>
            <a:fillRect/>
          </a:stretch>
        </p:blipFill>
        <p:spPr>
          <a:xfrm>
            <a:off x="1354523" y="2239453"/>
            <a:ext cx="3339353" cy="3339353"/>
          </a:xfrm>
          <a:prstGeom prst="rect">
            <a:avLst/>
          </a:prstGeom>
        </p:spPr>
      </p:pic>
    </p:spTree>
    <p:extLst>
      <p:ext uri="{BB962C8B-B14F-4D97-AF65-F5344CB8AC3E}">
        <p14:creationId xmlns:p14="http://schemas.microsoft.com/office/powerpoint/2010/main" val="35395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areers.govt.nz/fileadmin/image/rte/model-bandur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Isosceles Triangle 1"/>
          <p:cNvSpPr/>
          <p:nvPr/>
        </p:nvSpPr>
        <p:spPr>
          <a:xfrm>
            <a:off x="3236976" y="1531953"/>
            <a:ext cx="5650992" cy="4339364"/>
          </a:xfrm>
          <a:prstGeom prst="triangle">
            <a:avLst>
              <a:gd name="adj" fmla="val 50809"/>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3" name="Up-Down Arrow 2"/>
          <p:cNvSpPr/>
          <p:nvPr/>
        </p:nvSpPr>
        <p:spPr>
          <a:xfrm rot="1963060">
            <a:off x="3580743" y="1187452"/>
            <a:ext cx="845389" cy="4332100"/>
          </a:xfrm>
          <a:prstGeom prst="up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7" name="Up-Down Arrow 6"/>
          <p:cNvSpPr/>
          <p:nvPr/>
        </p:nvSpPr>
        <p:spPr>
          <a:xfrm rot="19648571">
            <a:off x="7811058" y="1287837"/>
            <a:ext cx="845389" cy="4384021"/>
          </a:xfrm>
          <a:prstGeom prst="up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8" name="Up-Down Arrow 7"/>
          <p:cNvSpPr/>
          <p:nvPr/>
        </p:nvSpPr>
        <p:spPr>
          <a:xfrm rot="5400000">
            <a:off x="5774922" y="3937522"/>
            <a:ext cx="845389" cy="5014942"/>
          </a:xfrm>
          <a:prstGeom prst="up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dirty="0"/>
          </a:p>
        </p:txBody>
      </p:sp>
      <p:sp>
        <p:nvSpPr>
          <p:cNvPr id="5" name="Rectangle 4"/>
          <p:cNvSpPr/>
          <p:nvPr/>
        </p:nvSpPr>
        <p:spPr>
          <a:xfrm>
            <a:off x="211051" y="0"/>
            <a:ext cx="4532010" cy="1862048"/>
          </a:xfrm>
          <a:prstGeom prst="rect">
            <a:avLst/>
          </a:prstGeom>
          <a:noFill/>
        </p:spPr>
        <p:txBody>
          <a:bodyPr wrap="none" lIns="91440" tIns="45720" rIns="91440" bIns="45720">
            <a:spAutoFit/>
          </a:bodyPr>
          <a:lstStyle/>
          <a:p>
            <a:pPr algn="ctr"/>
            <a:r>
              <a:rPr lang="en-US" sz="11500" b="1" cap="none" spc="0">
                <a:ln w="22225">
                  <a:solidFill>
                    <a:schemeClr val="accent2"/>
                  </a:solidFill>
                  <a:prstDash val="solid"/>
                </a:ln>
                <a:solidFill>
                  <a:schemeClr val="accent2">
                    <a:lumMod val="40000"/>
                    <a:lumOff val="60000"/>
                  </a:schemeClr>
                </a:solidFill>
                <a:effectLst/>
                <a:latin typeface="Abadi MT Condensed Extra Bold" charset="0"/>
                <a:ea typeface="Abadi MT Condensed Extra Bold" charset="0"/>
                <a:cs typeface="Abadi MT Condensed Extra Bold" charset="0"/>
              </a:rPr>
              <a:t>SHAPES</a:t>
            </a:r>
            <a:endParaRPr lang="en-US" sz="11500" b="1" cap="none" spc="0" dirty="0">
              <a:ln w="22225">
                <a:solidFill>
                  <a:schemeClr val="accent2"/>
                </a:solidFill>
                <a:prstDash val="solid"/>
              </a:ln>
              <a:solidFill>
                <a:schemeClr val="accent2">
                  <a:lumMod val="40000"/>
                  <a:lumOff val="60000"/>
                </a:schemeClr>
              </a:solidFill>
              <a:effectLst/>
              <a:latin typeface="Abadi MT Condensed Extra Bold" charset="0"/>
              <a:ea typeface="Abadi MT Condensed Extra Bold" charset="0"/>
              <a:cs typeface="Abadi MT Condensed Extra Bold" charset="0"/>
            </a:endParaRPr>
          </a:p>
        </p:txBody>
      </p:sp>
      <p:sp>
        <p:nvSpPr>
          <p:cNvPr id="9" name="Rectangle 8"/>
          <p:cNvSpPr/>
          <p:nvPr/>
        </p:nvSpPr>
        <p:spPr>
          <a:xfrm>
            <a:off x="7220117" y="-9688"/>
            <a:ext cx="4882812" cy="1862048"/>
          </a:xfrm>
          <a:prstGeom prst="rect">
            <a:avLst/>
          </a:prstGeom>
          <a:noFill/>
        </p:spPr>
        <p:txBody>
          <a:bodyPr wrap="none" lIns="91440" tIns="45720" rIns="91440" bIns="45720">
            <a:spAutoFit/>
          </a:bodyPr>
          <a:lstStyle/>
          <a:p>
            <a:pPr algn="ctr"/>
            <a:r>
              <a:rPr lang="en-US" sz="11500" b="1">
                <a:ln w="22225">
                  <a:solidFill>
                    <a:schemeClr val="accent2"/>
                  </a:solidFill>
                  <a:prstDash val="solid"/>
                </a:ln>
                <a:solidFill>
                  <a:schemeClr val="accent2">
                    <a:lumMod val="40000"/>
                    <a:lumOff val="60000"/>
                  </a:schemeClr>
                </a:solidFill>
                <a:latin typeface="Abadi MT Condensed Extra Bold" charset="0"/>
                <a:ea typeface="Abadi MT Condensed Extra Bold" charset="0"/>
                <a:cs typeface="Abadi MT Condensed Extra Bold" charset="0"/>
              </a:rPr>
              <a:t>ARROWS</a:t>
            </a:r>
            <a:endParaRPr lang="en-US" sz="11500" b="1" cap="none" spc="0" dirty="0">
              <a:ln w="22225">
                <a:solidFill>
                  <a:schemeClr val="accent2"/>
                </a:solidFill>
                <a:prstDash val="solid"/>
              </a:ln>
              <a:solidFill>
                <a:schemeClr val="accent2">
                  <a:lumMod val="40000"/>
                  <a:lumOff val="60000"/>
                </a:schemeClr>
              </a:solidFill>
              <a:effectLst/>
              <a:latin typeface="Abadi MT Condensed Extra Bold" charset="0"/>
              <a:ea typeface="Abadi MT Condensed Extra Bold" charset="0"/>
              <a:cs typeface="Abadi MT Condensed Extra Bold" charset="0"/>
            </a:endParaRPr>
          </a:p>
        </p:txBody>
      </p:sp>
    </p:spTree>
    <p:extLst>
      <p:ext uri="{BB962C8B-B14F-4D97-AF65-F5344CB8AC3E}">
        <p14:creationId xmlns:p14="http://schemas.microsoft.com/office/powerpoint/2010/main" val="125496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2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5"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ntranet.tdmu.edu.ua/data/kafedra/internal/magistr/classes_stud/English/First%20year/Nursing%20diagnosis/2.%20Nursing%20theories%20history%20and%20modernity.files/image00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7254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840716600"/>
              </p:ext>
            </p:extLst>
          </p:nvPr>
        </p:nvGraphicFramePr>
        <p:xfrm>
          <a:off x="0" y="0"/>
          <a:ext cx="12192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024044" y="5166079"/>
            <a:ext cx="3529263" cy="584775"/>
          </a:xfrm>
          <a:prstGeom prst="rect">
            <a:avLst/>
          </a:prstGeom>
          <a:noFill/>
        </p:spPr>
        <p:txBody>
          <a:bodyPr wrap="square" rtlCol="0">
            <a:spAutoFit/>
          </a:bodyPr>
          <a:lstStyle/>
          <a:p>
            <a:pPr algn="ctr" fontAlgn="base">
              <a:spcBef>
                <a:spcPct val="0"/>
              </a:spcBef>
              <a:spcAft>
                <a:spcPct val="0"/>
              </a:spcAft>
            </a:pPr>
            <a:r>
              <a:rPr lang="en-US" sz="1600" i="1" dirty="0">
                <a:solidFill>
                  <a:prstClr val="black"/>
                </a:solidFill>
                <a:latin typeface="Arial" charset="0"/>
              </a:rPr>
              <a:t>A fact or situation that is observed to exist or happen</a:t>
            </a:r>
          </a:p>
        </p:txBody>
      </p:sp>
      <p:sp>
        <p:nvSpPr>
          <p:cNvPr id="2" name="Rectangle 1"/>
          <p:cNvSpPr/>
          <p:nvPr/>
        </p:nvSpPr>
        <p:spPr>
          <a:xfrm>
            <a:off x="239486" y="6119761"/>
            <a:ext cx="11713028" cy="461665"/>
          </a:xfrm>
          <a:prstGeom prst="rect">
            <a:avLst/>
          </a:prstGeom>
        </p:spPr>
        <p:txBody>
          <a:bodyPr wrap="square">
            <a:spAutoFit/>
          </a:bodyPr>
          <a:lstStyle/>
          <a:p>
            <a:pPr algn="ctr"/>
            <a:r>
              <a:rPr lang="en-US" sz="2400">
                <a:latin typeface="Abadi MT Condensed Light" charset="0"/>
                <a:ea typeface="Abadi MT Condensed Light" charset="0"/>
                <a:cs typeface="Abadi MT Condensed Light" charset="0"/>
              </a:rPr>
              <a:t>This diagram explains the relationship of concepts/assumptions/propositions with theory and phenomena</a:t>
            </a:r>
            <a:endParaRPr lang="en-US" sz="2400" dirty="0">
              <a:latin typeface="Abadi MT Condensed Light" charset="0"/>
              <a:ea typeface="Abadi MT Condensed Light" charset="0"/>
              <a:cs typeface="Abadi MT Condensed Light" charset="0"/>
            </a:endParaRPr>
          </a:p>
        </p:txBody>
      </p:sp>
    </p:spTree>
    <p:extLst>
      <p:ext uri="{BB962C8B-B14F-4D97-AF65-F5344CB8AC3E}">
        <p14:creationId xmlns:p14="http://schemas.microsoft.com/office/powerpoint/2010/main" val="362131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8C5AA083-889B-4004-A4A7-5BD487F5D200}"/>
                                            </p:graphicEl>
                                          </p:spTgt>
                                        </p:tgtEl>
                                        <p:attrNameLst>
                                          <p:attrName>style.visibility</p:attrName>
                                        </p:attrNameLst>
                                      </p:cBhvr>
                                      <p:to>
                                        <p:strVal val="visible"/>
                                      </p:to>
                                    </p:set>
                                    <p:animEffect transition="in" filter="fade">
                                      <p:cBhvr>
                                        <p:cTn id="7" dur="1000"/>
                                        <p:tgtEl>
                                          <p:spTgt spid="5">
                                            <p:graphicEl>
                                              <a:dgm id="{8C5AA083-889B-4004-A4A7-5BD487F5D200}"/>
                                            </p:graphicEl>
                                          </p:spTgt>
                                        </p:tgtEl>
                                      </p:cBhvr>
                                    </p:animEffect>
                                    <p:anim calcmode="lin" valueType="num">
                                      <p:cBhvr>
                                        <p:cTn id="8" dur="1000" fill="hold"/>
                                        <p:tgtEl>
                                          <p:spTgt spid="5">
                                            <p:graphicEl>
                                              <a:dgm id="{8C5AA083-889B-4004-A4A7-5BD487F5D200}"/>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8C5AA083-889B-4004-A4A7-5BD487F5D20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3B6697D6-1C69-4DDD-B490-FEC3536B7928}"/>
                                            </p:graphicEl>
                                          </p:spTgt>
                                        </p:tgtEl>
                                        <p:attrNameLst>
                                          <p:attrName>style.visibility</p:attrName>
                                        </p:attrNameLst>
                                      </p:cBhvr>
                                      <p:to>
                                        <p:strVal val="visible"/>
                                      </p:to>
                                    </p:set>
                                    <p:animEffect transition="in" filter="fade">
                                      <p:cBhvr>
                                        <p:cTn id="14" dur="1000"/>
                                        <p:tgtEl>
                                          <p:spTgt spid="5">
                                            <p:graphicEl>
                                              <a:dgm id="{3B6697D6-1C69-4DDD-B490-FEC3536B7928}"/>
                                            </p:graphicEl>
                                          </p:spTgt>
                                        </p:tgtEl>
                                      </p:cBhvr>
                                    </p:animEffect>
                                    <p:anim calcmode="lin" valueType="num">
                                      <p:cBhvr>
                                        <p:cTn id="15" dur="1000" fill="hold"/>
                                        <p:tgtEl>
                                          <p:spTgt spid="5">
                                            <p:graphicEl>
                                              <a:dgm id="{3B6697D6-1C69-4DDD-B490-FEC3536B7928}"/>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3B6697D6-1C69-4DDD-B490-FEC3536B7928}"/>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graphicEl>
                                              <a:dgm id="{2148E511-C2FA-4A3A-A9BB-026ABD363982}"/>
                                            </p:graphicEl>
                                          </p:spTgt>
                                        </p:tgtEl>
                                        <p:attrNameLst>
                                          <p:attrName>style.visibility</p:attrName>
                                        </p:attrNameLst>
                                      </p:cBhvr>
                                      <p:to>
                                        <p:strVal val="visible"/>
                                      </p:to>
                                    </p:set>
                                    <p:animEffect transition="in" filter="fade">
                                      <p:cBhvr>
                                        <p:cTn id="19" dur="1000"/>
                                        <p:tgtEl>
                                          <p:spTgt spid="5">
                                            <p:graphicEl>
                                              <a:dgm id="{2148E511-C2FA-4A3A-A9BB-026ABD363982}"/>
                                            </p:graphicEl>
                                          </p:spTgt>
                                        </p:tgtEl>
                                      </p:cBhvr>
                                    </p:animEffect>
                                    <p:anim calcmode="lin" valueType="num">
                                      <p:cBhvr>
                                        <p:cTn id="20" dur="1000" fill="hold"/>
                                        <p:tgtEl>
                                          <p:spTgt spid="5">
                                            <p:graphicEl>
                                              <a:dgm id="{2148E511-C2FA-4A3A-A9BB-026ABD363982}"/>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2148E511-C2FA-4A3A-A9BB-026ABD363982}"/>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graphicEl>
                                              <a:dgm id="{22D12E91-84E4-4143-811D-D63F6B36E551}"/>
                                            </p:graphicEl>
                                          </p:spTgt>
                                        </p:tgtEl>
                                        <p:attrNameLst>
                                          <p:attrName>style.visibility</p:attrName>
                                        </p:attrNameLst>
                                      </p:cBhvr>
                                      <p:to>
                                        <p:strVal val="visible"/>
                                      </p:to>
                                    </p:set>
                                    <p:animEffect transition="in" filter="fade">
                                      <p:cBhvr>
                                        <p:cTn id="26" dur="1000"/>
                                        <p:tgtEl>
                                          <p:spTgt spid="5">
                                            <p:graphicEl>
                                              <a:dgm id="{22D12E91-84E4-4143-811D-D63F6B36E551}"/>
                                            </p:graphicEl>
                                          </p:spTgt>
                                        </p:tgtEl>
                                      </p:cBhvr>
                                    </p:animEffect>
                                    <p:anim calcmode="lin" valueType="num">
                                      <p:cBhvr>
                                        <p:cTn id="27" dur="1000" fill="hold"/>
                                        <p:tgtEl>
                                          <p:spTgt spid="5">
                                            <p:graphicEl>
                                              <a:dgm id="{22D12E91-84E4-4143-811D-D63F6B36E551}"/>
                                            </p:graphicEl>
                                          </p:spTgt>
                                        </p:tgtEl>
                                        <p:attrNameLst>
                                          <p:attrName>ppt_x</p:attrName>
                                        </p:attrNameLst>
                                      </p:cBhvr>
                                      <p:tavLst>
                                        <p:tav tm="0">
                                          <p:val>
                                            <p:strVal val="#ppt_x"/>
                                          </p:val>
                                        </p:tav>
                                        <p:tav tm="100000">
                                          <p:val>
                                            <p:strVal val="#ppt_x"/>
                                          </p:val>
                                        </p:tav>
                                      </p:tavLst>
                                    </p:anim>
                                    <p:anim calcmode="lin" valueType="num">
                                      <p:cBhvr>
                                        <p:cTn id="28" dur="1000" fill="hold"/>
                                        <p:tgtEl>
                                          <p:spTgt spid="5">
                                            <p:graphicEl>
                                              <a:dgm id="{22D12E91-84E4-4143-811D-D63F6B36E551}"/>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5">
                                            <p:graphicEl>
                                              <a:dgm id="{86C0C869-4EBB-4F83-AC7C-B65155C1990E}"/>
                                            </p:graphicEl>
                                          </p:spTgt>
                                        </p:tgtEl>
                                        <p:attrNameLst>
                                          <p:attrName>style.visibility</p:attrName>
                                        </p:attrNameLst>
                                      </p:cBhvr>
                                      <p:to>
                                        <p:strVal val="visible"/>
                                      </p:to>
                                    </p:set>
                                    <p:animEffect transition="in" filter="fade">
                                      <p:cBhvr>
                                        <p:cTn id="31" dur="1000"/>
                                        <p:tgtEl>
                                          <p:spTgt spid="5">
                                            <p:graphicEl>
                                              <a:dgm id="{86C0C869-4EBB-4F83-AC7C-B65155C1990E}"/>
                                            </p:graphicEl>
                                          </p:spTgt>
                                        </p:tgtEl>
                                      </p:cBhvr>
                                    </p:animEffect>
                                    <p:anim calcmode="lin" valueType="num">
                                      <p:cBhvr>
                                        <p:cTn id="32" dur="1000" fill="hold"/>
                                        <p:tgtEl>
                                          <p:spTgt spid="5">
                                            <p:graphicEl>
                                              <a:dgm id="{86C0C869-4EBB-4F83-AC7C-B65155C1990E}"/>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86C0C869-4EBB-4F83-AC7C-B65155C1990E}"/>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
                                            <p:graphicEl>
                                              <a:dgm id="{BA60B2BD-0CA9-4978-ABB1-0D3C7EBFE7B9}"/>
                                            </p:graphicEl>
                                          </p:spTgt>
                                        </p:tgtEl>
                                        <p:attrNameLst>
                                          <p:attrName>style.visibility</p:attrName>
                                        </p:attrNameLst>
                                      </p:cBhvr>
                                      <p:to>
                                        <p:strVal val="visible"/>
                                      </p:to>
                                    </p:set>
                                    <p:animEffect transition="in" filter="fade">
                                      <p:cBhvr>
                                        <p:cTn id="38" dur="1000"/>
                                        <p:tgtEl>
                                          <p:spTgt spid="5">
                                            <p:graphicEl>
                                              <a:dgm id="{BA60B2BD-0CA9-4978-ABB1-0D3C7EBFE7B9}"/>
                                            </p:graphicEl>
                                          </p:spTgt>
                                        </p:tgtEl>
                                      </p:cBhvr>
                                    </p:animEffect>
                                    <p:anim calcmode="lin" valueType="num">
                                      <p:cBhvr>
                                        <p:cTn id="39" dur="1000" fill="hold"/>
                                        <p:tgtEl>
                                          <p:spTgt spid="5">
                                            <p:graphicEl>
                                              <a:dgm id="{BA60B2BD-0CA9-4978-ABB1-0D3C7EBFE7B9}"/>
                                            </p:graphicEl>
                                          </p:spTgt>
                                        </p:tgtEl>
                                        <p:attrNameLst>
                                          <p:attrName>ppt_x</p:attrName>
                                        </p:attrNameLst>
                                      </p:cBhvr>
                                      <p:tavLst>
                                        <p:tav tm="0">
                                          <p:val>
                                            <p:strVal val="#ppt_x"/>
                                          </p:val>
                                        </p:tav>
                                        <p:tav tm="100000">
                                          <p:val>
                                            <p:strVal val="#ppt_x"/>
                                          </p:val>
                                        </p:tav>
                                      </p:tavLst>
                                    </p:anim>
                                    <p:anim calcmode="lin" valueType="num">
                                      <p:cBhvr>
                                        <p:cTn id="40" dur="1000" fill="hold"/>
                                        <p:tgtEl>
                                          <p:spTgt spid="5">
                                            <p:graphicEl>
                                              <a:dgm id="{BA60B2BD-0CA9-4978-ABB1-0D3C7EBFE7B9}"/>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graphicEl>
                                              <a:dgm id="{B88438F9-47E1-419A-8550-A484E722B063}"/>
                                            </p:graphicEl>
                                          </p:spTgt>
                                        </p:tgtEl>
                                        <p:attrNameLst>
                                          <p:attrName>style.visibility</p:attrName>
                                        </p:attrNameLst>
                                      </p:cBhvr>
                                      <p:to>
                                        <p:strVal val="visible"/>
                                      </p:to>
                                    </p:set>
                                    <p:animEffect transition="in" filter="fade">
                                      <p:cBhvr>
                                        <p:cTn id="43" dur="1000"/>
                                        <p:tgtEl>
                                          <p:spTgt spid="5">
                                            <p:graphicEl>
                                              <a:dgm id="{B88438F9-47E1-419A-8550-A484E722B063}"/>
                                            </p:graphicEl>
                                          </p:spTgt>
                                        </p:tgtEl>
                                      </p:cBhvr>
                                    </p:animEffect>
                                    <p:anim calcmode="lin" valueType="num">
                                      <p:cBhvr>
                                        <p:cTn id="44" dur="1000" fill="hold"/>
                                        <p:tgtEl>
                                          <p:spTgt spid="5">
                                            <p:graphicEl>
                                              <a:dgm id="{B88438F9-47E1-419A-8550-A484E722B063}"/>
                                            </p:graphicEl>
                                          </p:spTgt>
                                        </p:tgtEl>
                                        <p:attrNameLst>
                                          <p:attrName>ppt_x</p:attrName>
                                        </p:attrNameLst>
                                      </p:cBhvr>
                                      <p:tavLst>
                                        <p:tav tm="0">
                                          <p:val>
                                            <p:strVal val="#ppt_x"/>
                                          </p:val>
                                        </p:tav>
                                        <p:tav tm="100000">
                                          <p:val>
                                            <p:strVal val="#ppt_x"/>
                                          </p:val>
                                        </p:tav>
                                      </p:tavLst>
                                    </p:anim>
                                    <p:anim calcmode="lin" valueType="num">
                                      <p:cBhvr>
                                        <p:cTn id="45" dur="1000" fill="hold"/>
                                        <p:tgtEl>
                                          <p:spTgt spid="5">
                                            <p:graphicEl>
                                              <a:dgm id="{B88438F9-47E1-419A-8550-A484E722B06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graphicEl>
                                              <a:dgm id="{A944B83C-401E-4F0C-8A0B-CEC8AF1F0D3B}"/>
                                            </p:graphicEl>
                                          </p:spTgt>
                                        </p:tgtEl>
                                        <p:attrNameLst>
                                          <p:attrName>style.visibility</p:attrName>
                                        </p:attrNameLst>
                                      </p:cBhvr>
                                      <p:to>
                                        <p:strVal val="visible"/>
                                      </p:to>
                                    </p:set>
                                    <p:animEffect transition="in" filter="fade">
                                      <p:cBhvr>
                                        <p:cTn id="50" dur="1000"/>
                                        <p:tgtEl>
                                          <p:spTgt spid="5">
                                            <p:graphicEl>
                                              <a:dgm id="{A944B83C-401E-4F0C-8A0B-CEC8AF1F0D3B}"/>
                                            </p:graphicEl>
                                          </p:spTgt>
                                        </p:tgtEl>
                                      </p:cBhvr>
                                    </p:animEffect>
                                    <p:anim calcmode="lin" valueType="num">
                                      <p:cBhvr>
                                        <p:cTn id="51" dur="1000" fill="hold"/>
                                        <p:tgtEl>
                                          <p:spTgt spid="5">
                                            <p:graphicEl>
                                              <a:dgm id="{A944B83C-401E-4F0C-8A0B-CEC8AF1F0D3B}"/>
                                            </p:graphicEl>
                                          </p:spTgt>
                                        </p:tgtEl>
                                        <p:attrNameLst>
                                          <p:attrName>ppt_x</p:attrName>
                                        </p:attrNameLst>
                                      </p:cBhvr>
                                      <p:tavLst>
                                        <p:tav tm="0">
                                          <p:val>
                                            <p:strVal val="#ppt_x"/>
                                          </p:val>
                                        </p:tav>
                                        <p:tav tm="100000">
                                          <p:val>
                                            <p:strVal val="#ppt_x"/>
                                          </p:val>
                                        </p:tav>
                                      </p:tavLst>
                                    </p:anim>
                                    <p:anim calcmode="lin" valueType="num">
                                      <p:cBhvr>
                                        <p:cTn id="52" dur="1000" fill="hold"/>
                                        <p:tgtEl>
                                          <p:spTgt spid="5">
                                            <p:graphicEl>
                                              <a:dgm id="{A944B83C-401E-4F0C-8A0B-CEC8AF1F0D3B}"/>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
                                            <p:graphicEl>
                                              <a:dgm id="{248FE6D1-DE0A-4F83-950B-74686CA5F3A0}"/>
                                            </p:graphicEl>
                                          </p:spTgt>
                                        </p:tgtEl>
                                        <p:attrNameLst>
                                          <p:attrName>style.visibility</p:attrName>
                                        </p:attrNameLst>
                                      </p:cBhvr>
                                      <p:to>
                                        <p:strVal val="visible"/>
                                      </p:to>
                                    </p:set>
                                    <p:animEffect transition="in" filter="fade">
                                      <p:cBhvr>
                                        <p:cTn id="55" dur="1000"/>
                                        <p:tgtEl>
                                          <p:spTgt spid="5">
                                            <p:graphicEl>
                                              <a:dgm id="{248FE6D1-DE0A-4F83-950B-74686CA5F3A0}"/>
                                            </p:graphicEl>
                                          </p:spTgt>
                                        </p:tgtEl>
                                      </p:cBhvr>
                                    </p:animEffect>
                                    <p:anim calcmode="lin" valueType="num">
                                      <p:cBhvr>
                                        <p:cTn id="56" dur="1000" fill="hold"/>
                                        <p:tgtEl>
                                          <p:spTgt spid="5">
                                            <p:graphicEl>
                                              <a:dgm id="{248FE6D1-DE0A-4F83-950B-74686CA5F3A0}"/>
                                            </p:graphicEl>
                                          </p:spTgt>
                                        </p:tgtEl>
                                        <p:attrNameLst>
                                          <p:attrName>ppt_x</p:attrName>
                                        </p:attrNameLst>
                                      </p:cBhvr>
                                      <p:tavLst>
                                        <p:tav tm="0">
                                          <p:val>
                                            <p:strVal val="#ppt_x"/>
                                          </p:val>
                                        </p:tav>
                                        <p:tav tm="100000">
                                          <p:val>
                                            <p:strVal val="#ppt_x"/>
                                          </p:val>
                                        </p:tav>
                                      </p:tavLst>
                                    </p:anim>
                                    <p:anim calcmode="lin" valueType="num">
                                      <p:cBhvr>
                                        <p:cTn id="57" dur="1000" fill="hold"/>
                                        <p:tgtEl>
                                          <p:spTgt spid="5">
                                            <p:graphicEl>
                                              <a:dgm id="{248FE6D1-DE0A-4F83-950B-74686CA5F3A0}"/>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6"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94564"/>
            <a:ext cx="3833906" cy="1856951"/>
          </a:xfrm>
        </p:spPr>
        <p:txBody>
          <a:bodyPr/>
          <a:lstStyle/>
          <a:p>
            <a:r>
              <a:rPr lang="en-US" sz="4800" spc="600" dirty="0"/>
              <a:t>NURSING </a:t>
            </a:r>
            <a:r>
              <a:rPr lang="en-US" sz="4400" spc="600" dirty="0"/>
              <a:t>Theory</a:t>
            </a:r>
            <a:endParaRPr lang="en-US" spc="600" dirty="0"/>
          </a:p>
        </p:txBody>
      </p:sp>
      <p:sp>
        <p:nvSpPr>
          <p:cNvPr id="3" name="Content Placeholder 2"/>
          <p:cNvSpPr>
            <a:spLocks noGrp="1"/>
          </p:cNvSpPr>
          <p:nvPr>
            <p:ph idx="1"/>
          </p:nvPr>
        </p:nvSpPr>
        <p:spPr>
          <a:xfrm>
            <a:off x="5181600" y="1646752"/>
            <a:ext cx="6705600" cy="3741677"/>
          </a:xfrm>
        </p:spPr>
        <p:txBody>
          <a:bodyPr>
            <a:normAutofit/>
          </a:bodyPr>
          <a:lstStyle/>
          <a:p>
            <a:pPr algn="just">
              <a:lnSpc>
                <a:spcPct val="150000"/>
              </a:lnSpc>
            </a:pPr>
            <a:r>
              <a:rPr lang="en-US" sz="2800" spc="300" dirty="0">
                <a:latin typeface="Abadi MT Condensed Light" charset="0"/>
                <a:ea typeface="Abadi MT Condensed Light" charset="0"/>
                <a:cs typeface="Abadi MT Condensed Light" charset="0"/>
              </a:rPr>
              <a:t>A </a:t>
            </a:r>
            <a:r>
              <a:rPr lang="en-US" sz="2800" b="1" spc="300" dirty="0">
                <a:latin typeface="Abadi MT Condensed Light" charset="0"/>
                <a:ea typeface="Abadi MT Condensed Light" charset="0"/>
                <a:cs typeface="Abadi MT Condensed Light" charset="0"/>
              </a:rPr>
              <a:t>GROUP</a:t>
            </a:r>
            <a:r>
              <a:rPr lang="en-US" sz="2800" spc="300" dirty="0">
                <a:latin typeface="Abadi MT Condensed Light" charset="0"/>
                <a:ea typeface="Abadi MT Condensed Light" charset="0"/>
                <a:cs typeface="Abadi MT Condensed Light" charset="0"/>
              </a:rPr>
              <a:t> of interrelated concepts that are </a:t>
            </a:r>
            <a:r>
              <a:rPr lang="en-US" sz="2800" b="1" spc="300" dirty="0">
                <a:latin typeface="Abadi MT Condensed Light" charset="0"/>
                <a:ea typeface="Abadi MT Condensed Light" charset="0"/>
                <a:cs typeface="Abadi MT Condensed Light" charset="0"/>
              </a:rPr>
              <a:t>DEVELOPED</a:t>
            </a:r>
            <a:r>
              <a:rPr lang="en-US" sz="2800" spc="300" dirty="0">
                <a:latin typeface="Abadi MT Condensed Light" charset="0"/>
                <a:ea typeface="Abadi MT Condensed Light" charset="0"/>
                <a:cs typeface="Abadi MT Condensed Light" charset="0"/>
              </a:rPr>
              <a:t> from various studies of disciplines and related experiences</a:t>
            </a:r>
          </a:p>
          <a:p>
            <a:pPr algn="just">
              <a:lnSpc>
                <a:spcPct val="150000"/>
              </a:lnSpc>
            </a:pPr>
            <a:r>
              <a:rPr lang="en-US" sz="2800" b="1" spc="300" dirty="0">
                <a:latin typeface="Abadi MT Condensed Light" charset="0"/>
                <a:ea typeface="Abadi MT Condensed Light" charset="0"/>
                <a:cs typeface="Abadi MT Condensed Light" charset="0"/>
              </a:rPr>
              <a:t>AIM</a:t>
            </a:r>
            <a:r>
              <a:rPr lang="en-US" sz="2800" spc="300" dirty="0">
                <a:latin typeface="Abadi MT Condensed Light" charset="0"/>
                <a:ea typeface="Abadi MT Condensed Light" charset="0"/>
                <a:cs typeface="Abadi MT Condensed Light" charset="0"/>
              </a:rPr>
              <a:t>:</a:t>
            </a:r>
          </a:p>
          <a:p>
            <a:pPr lvl="3" algn="just">
              <a:lnSpc>
                <a:spcPct val="150000"/>
              </a:lnSpc>
            </a:pPr>
            <a:r>
              <a:rPr lang="en-US" sz="2000" i="1" spc="300" dirty="0">
                <a:latin typeface="Abadi MT Condensed Light" charset="0"/>
                <a:ea typeface="Abadi MT Condensed Light" charset="0"/>
                <a:cs typeface="Abadi MT Condensed Light" charset="0"/>
              </a:rPr>
              <a:t>View the essence of nursing care</a:t>
            </a:r>
          </a:p>
        </p:txBody>
      </p:sp>
      <p:pic>
        <p:nvPicPr>
          <p:cNvPr id="4" name="Picture 3"/>
          <p:cNvPicPr>
            <a:picLocks noChangeAspect="1"/>
          </p:cNvPicPr>
          <p:nvPr/>
        </p:nvPicPr>
        <p:blipFill>
          <a:blip r:embed="rId2"/>
          <a:stretch>
            <a:fillRect/>
          </a:stretch>
        </p:blipFill>
        <p:spPr>
          <a:xfrm>
            <a:off x="-1" y="-230291"/>
            <a:ext cx="12442371" cy="7088291"/>
          </a:xfrm>
          <a:prstGeom prst="rect">
            <a:avLst/>
          </a:prstGeom>
        </p:spPr>
      </p:pic>
    </p:spTree>
    <p:extLst>
      <p:ext uri="{BB962C8B-B14F-4D97-AF65-F5344CB8AC3E}">
        <p14:creationId xmlns:p14="http://schemas.microsoft.com/office/powerpoint/2010/main" val="71078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861683" y="1963869"/>
            <a:ext cx="3840427" cy="2811760"/>
          </a:xfrm>
          <a:prstGeom prst="ellipse">
            <a:avLst/>
          </a:prstGeom>
          <a:solidFill>
            <a:schemeClr val="bg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5400" spc="600" dirty="0">
                <a:solidFill>
                  <a:schemeClr val="tx1"/>
                </a:solidFill>
                <a:effectLst>
                  <a:outerShdw blurRad="38100" dist="38100" dir="2700000" algn="tl">
                    <a:srgbClr val="000000">
                      <a:alpha val="43137"/>
                    </a:srgbClr>
                  </a:outerShdw>
                </a:effectLst>
                <a:latin typeface="Abadi MT Condensed Extra Bold" charset="0"/>
                <a:ea typeface="Abadi MT Condensed Extra Bold" charset="0"/>
                <a:cs typeface="Abadi MT Condensed Extra Bold" charset="0"/>
              </a:rPr>
              <a:t>THEORY</a:t>
            </a:r>
          </a:p>
        </p:txBody>
      </p:sp>
      <p:sp>
        <p:nvSpPr>
          <p:cNvPr id="9" name="TextBox 8"/>
          <p:cNvSpPr txBox="1"/>
          <p:nvPr/>
        </p:nvSpPr>
        <p:spPr>
          <a:xfrm>
            <a:off x="7489890" y="1846255"/>
            <a:ext cx="2976331" cy="3046988"/>
          </a:xfrm>
          <a:prstGeom prst="rect">
            <a:avLst/>
          </a:prstGeom>
          <a:solidFill>
            <a:srgbClr val="00B0F0"/>
          </a:solidFill>
          <a:ln w="57150">
            <a:solidFill>
              <a:schemeClr val="tx1"/>
            </a:solidFill>
            <a:prstDash val="sysDash"/>
          </a:ln>
        </p:spPr>
        <p:txBody>
          <a:bodyPr wrap="square" rtlCol="0">
            <a:spAutoFit/>
          </a:bodyPr>
          <a:lstStyle/>
          <a:p>
            <a:pPr algn="ctr"/>
            <a:endParaRPr lang="en-US" sz="3200" spc="300" dirty="0">
              <a:latin typeface="Abadi MT Condensed Extra Bold" charset="0"/>
              <a:ea typeface="Abadi MT Condensed Extra Bold" charset="0"/>
              <a:cs typeface="Abadi MT Condensed Extra Bold" charset="0"/>
            </a:endParaRPr>
          </a:p>
          <a:p>
            <a:pPr algn="ctr"/>
            <a:r>
              <a:rPr lang="en-US" sz="3200" spc="300" dirty="0">
                <a:latin typeface="Abadi MT Condensed Extra Bold" charset="0"/>
                <a:ea typeface="Abadi MT Condensed Extra Bold" charset="0"/>
                <a:cs typeface="Abadi MT Condensed Extra Bold" charset="0"/>
              </a:rPr>
              <a:t>DESCRIBES</a:t>
            </a:r>
          </a:p>
          <a:p>
            <a:pPr algn="ctr"/>
            <a:r>
              <a:rPr lang="en-US" sz="3200" spc="300" dirty="0">
                <a:latin typeface="Abadi MT Condensed Extra Bold" charset="0"/>
                <a:ea typeface="Abadi MT Condensed Extra Bold" charset="0"/>
                <a:cs typeface="Abadi MT Condensed Extra Bold" charset="0"/>
              </a:rPr>
              <a:t>EXPLAINS</a:t>
            </a:r>
          </a:p>
          <a:p>
            <a:pPr algn="ctr"/>
            <a:r>
              <a:rPr lang="en-US" sz="3200" spc="300" dirty="0">
                <a:latin typeface="Abadi MT Condensed Extra Bold" charset="0"/>
                <a:ea typeface="Abadi MT Condensed Extra Bold" charset="0"/>
                <a:cs typeface="Abadi MT Condensed Extra Bold" charset="0"/>
              </a:rPr>
              <a:t>PREDICTS</a:t>
            </a:r>
          </a:p>
          <a:p>
            <a:pPr algn="ctr"/>
            <a:r>
              <a:rPr lang="en-US" sz="3200" spc="300" dirty="0">
                <a:latin typeface="Abadi MT Condensed Extra Bold" charset="0"/>
                <a:ea typeface="Abadi MT Condensed Extra Bold" charset="0"/>
                <a:cs typeface="Abadi MT Condensed Extra Bold" charset="0"/>
              </a:rPr>
              <a:t>PRESCRIBES</a:t>
            </a:r>
          </a:p>
          <a:p>
            <a:pPr algn="ctr"/>
            <a:endParaRPr lang="en-US" sz="3200" spc="300" dirty="0">
              <a:latin typeface="Abadi MT Condensed Extra Bold" charset="0"/>
              <a:ea typeface="Abadi MT Condensed Extra Bold" charset="0"/>
              <a:cs typeface="Abadi MT Condensed Extra Bold" charset="0"/>
            </a:endParaRPr>
          </a:p>
        </p:txBody>
      </p:sp>
      <p:sp>
        <p:nvSpPr>
          <p:cNvPr id="8" name="TextBox 7"/>
          <p:cNvSpPr txBox="1"/>
          <p:nvPr/>
        </p:nvSpPr>
        <p:spPr>
          <a:xfrm>
            <a:off x="7489890" y="1753922"/>
            <a:ext cx="2976331" cy="3139321"/>
          </a:xfrm>
          <a:prstGeom prst="rect">
            <a:avLst/>
          </a:prstGeom>
          <a:solidFill>
            <a:srgbClr val="00B0F0"/>
          </a:solidFill>
          <a:ln w="57150">
            <a:solidFill>
              <a:schemeClr val="tx1"/>
            </a:solidFill>
            <a:prstDash val="sysDash"/>
          </a:ln>
        </p:spPr>
        <p:txBody>
          <a:bodyPr wrap="square" rtlCol="0">
            <a:spAutoFit/>
          </a:bodyPr>
          <a:lstStyle/>
          <a:p>
            <a:pPr algn="ctr"/>
            <a:endParaRPr lang="en-US" sz="3200" spc="300" dirty="0">
              <a:latin typeface="Abadi MT Condensed Extra Bold" charset="0"/>
              <a:ea typeface="Abadi MT Condensed Extra Bold" charset="0"/>
              <a:cs typeface="Abadi MT Condensed Extra Bold" charset="0"/>
            </a:endParaRPr>
          </a:p>
          <a:p>
            <a:pPr algn="ctr"/>
            <a:r>
              <a:rPr lang="en-US" sz="5400" spc="300" dirty="0">
                <a:latin typeface="Abadi MT Condensed Extra Bold" charset="0"/>
                <a:ea typeface="Abadi MT Condensed Extra Bold" charset="0"/>
                <a:cs typeface="Abadi MT Condensed Extra Bold" charset="0"/>
              </a:rPr>
              <a:t>NURSING </a:t>
            </a:r>
            <a:r>
              <a:rPr lang="en-US" sz="8000" spc="300" dirty="0">
                <a:latin typeface="Abadi MT Condensed Extra Bold" charset="0"/>
                <a:ea typeface="Abadi MT Condensed Extra Bold" charset="0"/>
                <a:cs typeface="Abadi MT Condensed Extra Bold" charset="0"/>
              </a:rPr>
              <a:t>CARE</a:t>
            </a:r>
            <a:endParaRPr lang="en-US" sz="3200" spc="300" dirty="0">
              <a:latin typeface="Abadi MT Condensed Extra Bold" charset="0"/>
              <a:ea typeface="Abadi MT Condensed Extra Bold" charset="0"/>
              <a:cs typeface="Abadi MT Condensed Extra Bold" charset="0"/>
            </a:endParaRPr>
          </a:p>
          <a:p>
            <a:pPr algn="ctr"/>
            <a:endParaRPr lang="en-US" sz="3200" spc="300" dirty="0">
              <a:latin typeface="Abadi MT Condensed Extra Bold" charset="0"/>
              <a:ea typeface="Abadi MT Condensed Extra Bold" charset="0"/>
              <a:cs typeface="Abadi MT Condensed Extra Bold" charset="0"/>
            </a:endParaRPr>
          </a:p>
        </p:txBody>
      </p:sp>
      <p:cxnSp>
        <p:nvCxnSpPr>
          <p:cNvPr id="6" name="Straight Arrow Connector 5"/>
          <p:cNvCxnSpPr>
            <a:stCxn id="4" idx="6"/>
            <a:endCxn id="9" idx="1"/>
          </p:cNvCxnSpPr>
          <p:nvPr/>
        </p:nvCxnSpPr>
        <p:spPr>
          <a:xfrm>
            <a:off x="4702110" y="3369749"/>
            <a:ext cx="2787780" cy="0"/>
          </a:xfrm>
          <a:prstGeom prst="straightConnector1">
            <a:avLst/>
          </a:prstGeom>
          <a:ln w="762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67705" y="914578"/>
            <a:ext cx="10256590" cy="5001369"/>
          </a:xfrm>
          <a:prstGeom prst="rect">
            <a:avLst/>
          </a:prstGeom>
          <a:noFill/>
        </p:spPr>
        <p:txBody>
          <a:bodyPr wrap="square" lIns="91440" tIns="45720" rIns="91440" bIns="45720">
            <a:spAutoFit/>
          </a:bodyPr>
          <a:lstStyle/>
          <a:p>
            <a:pPr algn="ctr"/>
            <a:r>
              <a:rPr lang="en-US" sz="23900" b="1" cap="none" spc="50" dirty="0">
                <a:ln w="57150" cmpd="sng">
                  <a:solidFill>
                    <a:schemeClr val="tx1"/>
                  </a:solidFill>
                  <a:prstDash val="solid"/>
                </a:ln>
                <a:solidFill>
                  <a:srgbClr val="FFFF00"/>
                </a:solidFill>
                <a:effectLst>
                  <a:glow rad="228600">
                    <a:schemeClr val="accent3">
                      <a:satMod val="175000"/>
                      <a:alpha val="40000"/>
                    </a:schemeClr>
                  </a:glow>
                </a:effectLst>
                <a:latin typeface="Abadi MT Condensed Extra Bold" charset="0"/>
                <a:ea typeface="Abadi MT Condensed Extra Bold" charset="0"/>
                <a:cs typeface="Abadi MT Condensed Extra Bold" charset="0"/>
              </a:rPr>
              <a:t>BEDSIDE</a:t>
            </a:r>
            <a:r>
              <a:rPr lang="en-US" sz="23900" b="1" cap="none" spc="50" dirty="0">
                <a:ln w="57150"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 </a:t>
            </a:r>
            <a:endParaRPr lang="en-US" sz="13800" b="1" cap="none" spc="50" dirty="0">
              <a:ln w="57150"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endParaRPr>
          </a:p>
          <a:p>
            <a:pPr algn="ctr"/>
            <a:r>
              <a:rPr lang="en-US" sz="8000" b="1" cap="none" spc="50" dirty="0">
                <a:ln w="57150"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(Most of the TIME</a:t>
            </a:r>
            <a:r>
              <a:rPr lang="en-US" sz="8000" b="1" spc="50" dirty="0">
                <a:ln w="57150"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a:t>
            </a:r>
            <a:endParaRPr lang="en-US" sz="8000" b="1" cap="none" spc="50" dirty="0">
              <a:ln w="57150" cmpd="sng">
                <a:solidFill>
                  <a:schemeClr val="accent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endParaRPr>
          </a:p>
        </p:txBody>
      </p:sp>
    </p:spTree>
    <p:extLst>
      <p:ext uri="{BB962C8B-B14F-4D97-AF65-F5344CB8AC3E}">
        <p14:creationId xmlns:p14="http://schemas.microsoft.com/office/powerpoint/2010/main" val="317423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8" grpId="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2800" spc="300" dirty="0"/>
              <a:t>At the end of the course, the student will be able to:</a:t>
            </a:r>
            <a:br>
              <a:rPr lang="en-US" sz="2800" spc="300" dirty="0"/>
            </a:br>
            <a:endParaRPr lang="en-US" sz="2800" spc="300" dirty="0"/>
          </a:p>
        </p:txBody>
      </p:sp>
      <p:sp>
        <p:nvSpPr>
          <p:cNvPr id="3" name="Content Placeholder 2"/>
          <p:cNvSpPr>
            <a:spLocks noGrp="1"/>
          </p:cNvSpPr>
          <p:nvPr>
            <p:ph idx="1"/>
          </p:nvPr>
        </p:nvSpPr>
        <p:spPr>
          <a:xfrm>
            <a:off x="5181600" y="569066"/>
            <a:ext cx="6737684" cy="5655156"/>
          </a:xfrm>
        </p:spPr>
        <p:txBody>
          <a:bodyPr>
            <a:normAutofit/>
          </a:bodyPr>
          <a:lstStyle/>
          <a:p>
            <a:pPr lvl="0" algn="just">
              <a:lnSpc>
                <a:spcPct val="150000"/>
              </a:lnSpc>
              <a:buFont typeface="Wingdings" panose="05000000000000000000" pitchFamily="2" charset="2"/>
              <a:buChar char="ü"/>
            </a:pPr>
            <a:r>
              <a:rPr lang="en-PH" sz="3200" b="1" spc="300" dirty="0">
                <a:latin typeface="Abadi MT Condensed Light" charset="0"/>
                <a:ea typeface="Abadi MT Condensed Light" charset="0"/>
                <a:cs typeface="Abadi MT Condensed Light" charset="0"/>
              </a:rPr>
              <a:t>DIFFERENTIATE</a:t>
            </a:r>
            <a:r>
              <a:rPr lang="en-PH" sz="3200" spc="300" dirty="0">
                <a:latin typeface="Abadi MT Condensed Light" charset="0"/>
                <a:ea typeface="Abadi MT Condensed Light" charset="0"/>
                <a:cs typeface="Abadi MT Condensed Light" charset="0"/>
              </a:rPr>
              <a:t> views given by various nursing theorists on person, health, environment and nursing </a:t>
            </a:r>
            <a:endParaRPr lang="en-US" sz="3200" spc="300" dirty="0">
              <a:latin typeface="Abadi MT Condensed Light" charset="0"/>
              <a:ea typeface="Abadi MT Condensed Light" charset="0"/>
              <a:cs typeface="Abadi MT Condensed Light" charset="0"/>
            </a:endParaRPr>
          </a:p>
          <a:p>
            <a:pPr lvl="0" algn="just">
              <a:buFont typeface="Wingdings" panose="05000000000000000000" pitchFamily="2" charset="2"/>
              <a:buChar char="ü"/>
            </a:pPr>
            <a:r>
              <a:rPr lang="en-PH" sz="3200" b="1" spc="300" dirty="0">
                <a:latin typeface="Abadi MT Condensed Light" charset="0"/>
                <a:ea typeface="Abadi MT Condensed Light" charset="0"/>
                <a:cs typeface="Abadi MT Condensed Light" charset="0"/>
              </a:rPr>
              <a:t>UTILIZE</a:t>
            </a:r>
            <a:r>
              <a:rPr lang="en-PH" sz="3200" spc="300" dirty="0">
                <a:latin typeface="Abadi MT Condensed Light" charset="0"/>
                <a:ea typeface="Abadi MT Condensed Light" charset="0"/>
                <a:cs typeface="Abadi MT Condensed Light" charset="0"/>
              </a:rPr>
              <a:t> selected nursing theories in the care of clients</a:t>
            </a:r>
            <a:endParaRPr lang="en-US" sz="3200" spc="300" dirty="0">
              <a:latin typeface="Abadi MT Condensed Light" charset="0"/>
              <a:ea typeface="Abadi MT Condensed Light" charset="0"/>
              <a:cs typeface="Abadi MT Condensed Light" charset="0"/>
            </a:endParaRPr>
          </a:p>
          <a:p>
            <a:pPr marL="0" indent="0" algn="just">
              <a:buNone/>
            </a:pPr>
            <a:endParaRPr lang="en-US" sz="3200" spc="300" dirty="0">
              <a:latin typeface="Abadi MT Condensed Light" charset="0"/>
              <a:ea typeface="Abadi MT Condensed Light" charset="0"/>
              <a:cs typeface="Abadi MT Condensed Light" charset="0"/>
            </a:endParaRPr>
          </a:p>
        </p:txBody>
      </p:sp>
      <p:pic>
        <p:nvPicPr>
          <p:cNvPr id="2050" name="Picture 2" descr="http://d13kvjv9gs2swm.cloudfront.net/blog/wp-content/uploads/2014/04/bigstock-Thinking-Smiling-Woman-With-Qu-461910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7446" y="2581557"/>
            <a:ext cx="2914173" cy="2636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11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3643" y="1954665"/>
            <a:ext cx="5726069" cy="1731982"/>
          </a:xfrm>
        </p:spPr>
        <p:txBody>
          <a:bodyPr>
            <a:normAutofit fontScale="90000"/>
          </a:bodyPr>
          <a:lstStyle/>
          <a:p>
            <a:r>
              <a:rPr lang="en-US" sz="3600" spc="300" dirty="0"/>
              <a:t>Other Terms Related to </a:t>
            </a:r>
            <a:r>
              <a:rPr lang="en-US" sz="15300" cap="none" spc="300" dirty="0">
                <a:solidFill>
                  <a:srgbClr val="FFFF00"/>
                </a:solidFill>
                <a:latin typeface="Abadi MT Condensed Extra Bold" charset="0"/>
                <a:ea typeface="Abadi MT Condensed Extra Bold" charset="0"/>
                <a:cs typeface="Abadi MT Condensed Extra Bold" charset="0"/>
              </a:rPr>
              <a:t>THEORY</a:t>
            </a:r>
            <a:endParaRPr lang="en-US" sz="6000" cap="none" spc="300" dirty="0">
              <a:solidFill>
                <a:srgbClr val="FFFF00"/>
              </a:solidFill>
              <a:latin typeface="Abadi MT Condensed Extra Bold" charset="0"/>
              <a:ea typeface="Abadi MT Condensed Extra Bold" charset="0"/>
              <a:cs typeface="Abadi MT Condensed Extra Bold" charset="0"/>
            </a:endParaRPr>
          </a:p>
        </p:txBody>
      </p:sp>
      <p:pic>
        <p:nvPicPr>
          <p:cNvPr id="3" name="Picture 2"/>
          <p:cNvPicPr>
            <a:picLocks noChangeAspect="1"/>
          </p:cNvPicPr>
          <p:nvPr/>
        </p:nvPicPr>
        <p:blipFill>
          <a:blip r:embed="rId2"/>
          <a:stretch>
            <a:fillRect/>
          </a:stretch>
        </p:blipFill>
        <p:spPr>
          <a:xfrm>
            <a:off x="7552944" y="2106359"/>
            <a:ext cx="3495294" cy="3859833"/>
          </a:xfrm>
          <a:prstGeom prst="rect">
            <a:avLst/>
          </a:prstGeom>
        </p:spPr>
      </p:pic>
    </p:spTree>
    <p:extLst>
      <p:ext uri="{BB962C8B-B14F-4D97-AF65-F5344CB8AC3E}">
        <p14:creationId xmlns:p14="http://schemas.microsoft.com/office/powerpoint/2010/main" val="145836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21792" y="2246984"/>
            <a:ext cx="4213140" cy="793634"/>
          </a:xfrm>
        </p:spPr>
        <p:txBody>
          <a:bodyPr>
            <a:normAutofit/>
          </a:bodyPr>
          <a:lstStyle/>
          <a:p>
            <a:pPr marL="54864" algn="ctr" eaLnBrk="1" fontAlgn="auto" hangingPunct="1">
              <a:spcAft>
                <a:spcPts val="0"/>
              </a:spcAft>
              <a:defRPr/>
            </a:pPr>
            <a:r>
              <a:rPr lang="en-US" sz="4800" b="1" spc="3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rPr>
              <a:t>PHENOMENON</a:t>
            </a:r>
            <a:endParaRPr lang="en-US" sz="5400" b="1" spc="3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endParaRPr>
          </a:p>
        </p:txBody>
      </p:sp>
      <p:sp>
        <p:nvSpPr>
          <p:cNvPr id="17411" name="Content Placeholder 2"/>
          <p:cNvSpPr>
            <a:spLocks noGrp="1"/>
          </p:cNvSpPr>
          <p:nvPr>
            <p:ph idx="1"/>
          </p:nvPr>
        </p:nvSpPr>
        <p:spPr/>
        <p:txBody>
          <a:bodyPr>
            <a:normAutofit/>
          </a:bodyPr>
          <a:lstStyle/>
          <a:p>
            <a:pPr algn="just" eaLnBrk="1" hangingPunct="1">
              <a:lnSpc>
                <a:spcPct val="150000"/>
              </a:lnSpc>
            </a:pPr>
            <a:r>
              <a:rPr lang="en-US" altLang="en-US" sz="2800" spc="300" dirty="0">
                <a:latin typeface="Abadi MT Condensed Light" charset="0"/>
                <a:ea typeface="Abadi MT Condensed Light" charset="0"/>
                <a:cs typeface="Abadi MT Condensed Light" charset="0"/>
              </a:rPr>
              <a:t>Is a thing, event or activity that we perceive through our senses</a:t>
            </a:r>
          </a:p>
          <a:p>
            <a:pPr lvl="1" algn="just">
              <a:lnSpc>
                <a:spcPct val="150000"/>
              </a:lnSpc>
            </a:pPr>
            <a:r>
              <a:rPr lang="en-US" altLang="en-US" sz="2400" spc="300" dirty="0">
                <a:latin typeface="Abadi MT Condensed Light" charset="0"/>
                <a:ea typeface="Abadi MT Condensed Light" charset="0"/>
                <a:cs typeface="Abadi MT Condensed Light" charset="0"/>
              </a:rPr>
              <a:t> </a:t>
            </a:r>
            <a:r>
              <a:rPr lang="en-US" altLang="en-US" sz="2400" i="1" spc="300" dirty="0">
                <a:latin typeface="Abadi MT Condensed Light" charset="0"/>
                <a:ea typeface="Abadi MT Condensed Light" charset="0"/>
                <a:cs typeface="Abadi MT Condensed Light" charset="0"/>
              </a:rPr>
              <a:t>When experience and sensory and intuitive data become coherent as a whole then we have a phenomena </a:t>
            </a:r>
          </a:p>
          <a:p>
            <a:pPr algn="just" eaLnBrk="1" hangingPunct="1">
              <a:lnSpc>
                <a:spcPct val="150000"/>
              </a:lnSpc>
            </a:pPr>
            <a:r>
              <a:rPr lang="en-US" altLang="en-US" sz="2800" spc="300" dirty="0">
                <a:latin typeface="Abadi MT Condensed Light" charset="0"/>
                <a:ea typeface="Abadi MT Condensed Light" charset="0"/>
                <a:cs typeface="Abadi MT Condensed Light" charset="0"/>
              </a:rPr>
              <a:t>Represents the subject-matter of a discipline</a:t>
            </a:r>
          </a:p>
        </p:txBody>
      </p:sp>
      <p:pic>
        <p:nvPicPr>
          <p:cNvPr id="1026" name="Picture 2" descr="http://images.viralnova.com/000/030/383/weather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356"/>
            <a:ext cx="12192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509016" y="378990"/>
            <a:ext cx="11173967" cy="6035308"/>
          </a:xfrm>
          <a:prstGeom prst="rect">
            <a:avLst/>
          </a:prstGeom>
        </p:spPr>
      </p:pic>
      <p:pic>
        <p:nvPicPr>
          <p:cNvPr id="3" name="Picture 2"/>
          <p:cNvPicPr>
            <a:picLocks noChangeAspect="1"/>
          </p:cNvPicPr>
          <p:nvPr/>
        </p:nvPicPr>
        <p:blipFill>
          <a:blip r:embed="rId4"/>
          <a:stretch>
            <a:fillRect/>
          </a:stretch>
        </p:blipFill>
        <p:spPr>
          <a:xfrm>
            <a:off x="-1" y="-32356"/>
            <a:ext cx="12192001" cy="6858000"/>
          </a:xfrm>
          <a:prstGeom prst="rect">
            <a:avLst/>
          </a:prstGeom>
        </p:spPr>
      </p:pic>
    </p:spTree>
    <p:extLst>
      <p:ext uri="{BB962C8B-B14F-4D97-AF65-F5344CB8AC3E}">
        <p14:creationId xmlns:p14="http://schemas.microsoft.com/office/powerpoint/2010/main" val="116440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1026"/>
                                        </p:tgtEl>
                                      </p:cBhvr>
                                    </p:animEffect>
                                    <p:anim calcmode="lin" valueType="num">
                                      <p:cBhvr>
                                        <p:cTn id="7" dur="1000"/>
                                        <p:tgtEl>
                                          <p:spTgt spid="1026"/>
                                        </p:tgtEl>
                                        <p:attrNameLst>
                                          <p:attrName>ppt_x</p:attrName>
                                        </p:attrNameLst>
                                      </p:cBhvr>
                                      <p:tavLst>
                                        <p:tav tm="0">
                                          <p:val>
                                            <p:strVal val="ppt_x"/>
                                          </p:val>
                                        </p:tav>
                                        <p:tav tm="100000">
                                          <p:val>
                                            <p:strVal val="ppt_x"/>
                                          </p:val>
                                        </p:tav>
                                      </p:tavLst>
                                    </p:anim>
                                    <p:anim calcmode="lin" valueType="num">
                                      <p:cBhvr>
                                        <p:cTn id="8" dur="1000"/>
                                        <p:tgtEl>
                                          <p:spTgt spid="1026"/>
                                        </p:tgtEl>
                                        <p:attrNameLst>
                                          <p:attrName>ppt_y</p:attrName>
                                        </p:attrNameLst>
                                      </p:cBhvr>
                                      <p:tavLst>
                                        <p:tav tm="0">
                                          <p:val>
                                            <p:strVal val="ppt_y"/>
                                          </p:val>
                                        </p:tav>
                                        <p:tav tm="100000">
                                          <p:val>
                                            <p:strVal val="ppt_y+.1"/>
                                          </p:val>
                                        </p:tav>
                                      </p:tavLst>
                                    </p:anim>
                                    <p:set>
                                      <p:cBhvr>
                                        <p:cTn id="9" dur="1" fill="hold">
                                          <p:stCondLst>
                                            <p:cond delay="999"/>
                                          </p:stCondLst>
                                        </p:cTn>
                                        <p:tgtEl>
                                          <p:spTgt spid="1026"/>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additive="base">
                                        <p:cTn id="14" dur="500" fill="hold"/>
                                        <p:tgtEl>
                                          <p:spTgt spid="5122"/>
                                        </p:tgtEl>
                                        <p:attrNameLst>
                                          <p:attrName>ppt_x</p:attrName>
                                        </p:attrNameLst>
                                      </p:cBhvr>
                                      <p:tavLst>
                                        <p:tav tm="0">
                                          <p:val>
                                            <p:strVal val="#ppt_x"/>
                                          </p:val>
                                        </p:tav>
                                        <p:tav tm="100000">
                                          <p:val>
                                            <p:strVal val="#ppt_x"/>
                                          </p:val>
                                        </p:tav>
                                      </p:tavLst>
                                    </p:anim>
                                    <p:anim calcmode="lin" valueType="num">
                                      <p:cBhvr additive="base">
                                        <p:cTn id="15"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17411">
                                            <p:txEl>
                                              <p:pRg st="0" end="0"/>
                                            </p:txEl>
                                          </p:spTgt>
                                        </p:tgtEl>
                                        <p:attrNameLst>
                                          <p:attrName>style.visibility</p:attrName>
                                        </p:attrNameLst>
                                      </p:cBhvr>
                                      <p:to>
                                        <p:strVal val="visible"/>
                                      </p:to>
                                    </p:set>
                                    <p:animEffect transition="in" filter="fade">
                                      <p:cBhvr>
                                        <p:cTn id="20" dur="1000"/>
                                        <p:tgtEl>
                                          <p:spTgt spid="17411">
                                            <p:txEl>
                                              <p:pRg st="0" end="0"/>
                                            </p:txEl>
                                          </p:spTgt>
                                        </p:tgtEl>
                                      </p:cBhvr>
                                    </p:animEffect>
                                    <p:anim calcmode="lin" valueType="num">
                                      <p:cBhvr>
                                        <p:cTn id="21" dur="10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17411">
                                            <p:txEl>
                                              <p:pRg st="0" end="0"/>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7411">
                                            <p:txEl>
                                              <p:pRg st="0" end="0"/>
                                            </p:txEl>
                                          </p:spTgt>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0"/>
                                  </p:stCondLst>
                                  <p:childTnLst>
                                    <p:set>
                                      <p:cBhvr>
                                        <p:cTn id="25" dur="1" fill="hold">
                                          <p:stCondLst>
                                            <p:cond delay="0"/>
                                          </p:stCondLst>
                                        </p:cTn>
                                        <p:tgtEl>
                                          <p:spTgt spid="17411">
                                            <p:txEl>
                                              <p:pRg st="1" end="1"/>
                                            </p:txEl>
                                          </p:spTgt>
                                        </p:tgtEl>
                                        <p:attrNameLst>
                                          <p:attrName>style.visibility</p:attrName>
                                        </p:attrNameLst>
                                      </p:cBhvr>
                                      <p:to>
                                        <p:strVal val="visible"/>
                                      </p:to>
                                    </p:set>
                                    <p:animEffect transition="in" filter="fade">
                                      <p:cBhvr>
                                        <p:cTn id="26" dur="1000"/>
                                        <p:tgtEl>
                                          <p:spTgt spid="17411">
                                            <p:txEl>
                                              <p:pRg st="1" end="1"/>
                                            </p:txEl>
                                          </p:spTgt>
                                        </p:tgtEl>
                                      </p:cBhvr>
                                    </p:animEffect>
                                    <p:anim calcmode="lin" valueType="num">
                                      <p:cBhvr>
                                        <p:cTn id="27" dur="10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17411">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741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grpId="0" nodeType="clickEffect">
                                  <p:stCondLst>
                                    <p:cond delay="0"/>
                                  </p:stCondLst>
                                  <p:childTnLst>
                                    <p:set>
                                      <p:cBhvr>
                                        <p:cTn id="33" dur="1" fill="hold">
                                          <p:stCondLst>
                                            <p:cond delay="0"/>
                                          </p:stCondLst>
                                        </p:cTn>
                                        <p:tgtEl>
                                          <p:spTgt spid="17411">
                                            <p:txEl>
                                              <p:pRg st="2" end="2"/>
                                            </p:txEl>
                                          </p:spTgt>
                                        </p:tgtEl>
                                        <p:attrNameLst>
                                          <p:attrName>style.visibility</p:attrName>
                                        </p:attrNameLst>
                                      </p:cBhvr>
                                      <p:to>
                                        <p:strVal val="visible"/>
                                      </p:to>
                                    </p:set>
                                    <p:animEffect transition="in" filter="fade">
                                      <p:cBhvr>
                                        <p:cTn id="34" dur="1000"/>
                                        <p:tgtEl>
                                          <p:spTgt spid="17411">
                                            <p:txEl>
                                              <p:pRg st="2" end="2"/>
                                            </p:txEl>
                                          </p:spTgt>
                                        </p:tgtEl>
                                      </p:cBhvr>
                                    </p:animEffect>
                                    <p:anim calcmode="lin" valueType="num">
                                      <p:cBhvr>
                                        <p:cTn id="35" dur="10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17411">
                                            <p:txEl>
                                              <p:pRg st="2" end="2"/>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741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circle(in)">
                                      <p:cBhvr>
                                        <p:cTn id="42" dur="2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741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59086" y="2278750"/>
            <a:ext cx="3833906" cy="1177682"/>
          </a:xfrm>
        </p:spPr>
        <p:txBody>
          <a:bodyPr>
            <a:noAutofit/>
          </a:bodyPr>
          <a:lstStyle/>
          <a:p>
            <a:pPr marL="54864" algn="ctr" eaLnBrk="1" fontAlgn="auto" hangingPunct="1">
              <a:spcAft>
                <a:spcPts val="0"/>
              </a:spcAft>
              <a:defRPr/>
            </a:pPr>
            <a:r>
              <a:rPr lang="en-US" sz="8800" spc="3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rPr>
              <a:t>IDEAS</a:t>
            </a:r>
          </a:p>
        </p:txBody>
      </p:sp>
      <p:sp>
        <p:nvSpPr>
          <p:cNvPr id="18435" name="Content Placeholder 2"/>
          <p:cNvSpPr>
            <a:spLocks noGrp="1"/>
          </p:cNvSpPr>
          <p:nvPr>
            <p:ph idx="1"/>
          </p:nvPr>
        </p:nvSpPr>
        <p:spPr>
          <a:xfrm>
            <a:off x="5199888" y="1374812"/>
            <a:ext cx="6248398" cy="5655156"/>
          </a:xfrm>
        </p:spPr>
        <p:txBody>
          <a:bodyPr>
            <a:normAutofit/>
          </a:bodyPr>
          <a:lstStyle/>
          <a:p>
            <a:pPr algn="just" eaLnBrk="1" hangingPunct="1">
              <a:lnSpc>
                <a:spcPct val="150000"/>
              </a:lnSpc>
            </a:pPr>
            <a:r>
              <a:rPr lang="en-US" altLang="en-US" sz="2800" spc="300" dirty="0">
                <a:latin typeface="Abadi MT Condensed Light" charset="0"/>
                <a:ea typeface="Abadi MT Condensed Light" charset="0"/>
                <a:cs typeface="Abadi MT Condensed Light" charset="0"/>
              </a:rPr>
              <a:t>A product of organized intellectual thought about the origin, nature, boundaries and significance of phenomena</a:t>
            </a:r>
          </a:p>
          <a:p>
            <a:pPr lvl="1" algn="just">
              <a:lnSpc>
                <a:spcPct val="150000"/>
              </a:lnSpc>
            </a:pPr>
            <a:r>
              <a:rPr lang="en-US" altLang="en-US" sz="2400" spc="300" dirty="0">
                <a:latin typeface="Abadi MT Condensed Light" charset="0"/>
                <a:ea typeface="Abadi MT Condensed Light" charset="0"/>
                <a:cs typeface="Abadi MT Condensed Light" charset="0"/>
              </a:rPr>
              <a:t>Example: sun influences plant growth</a:t>
            </a:r>
          </a:p>
          <a:p>
            <a:pPr algn="just" eaLnBrk="1" hangingPunct="1">
              <a:lnSpc>
                <a:spcPct val="150000"/>
              </a:lnSpc>
            </a:pPr>
            <a:endParaRPr lang="en-US" altLang="en-US" sz="2800" spc="300" dirty="0">
              <a:latin typeface="Abadi MT Condensed Light" charset="0"/>
              <a:ea typeface="Abadi MT Condensed Light" charset="0"/>
              <a:cs typeface="Abadi MT Condensed Light" charset="0"/>
            </a:endParaRPr>
          </a:p>
        </p:txBody>
      </p:sp>
      <p:pic>
        <p:nvPicPr>
          <p:cNvPr id="2050" name="Picture 2" descr="http://designshack.net/wp-content/uploads/ds.idea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140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2050"/>
                                        </p:tgtEl>
                                      </p:cBhvr>
                                    </p:animEffect>
                                    <p:anim calcmode="lin" valueType="num">
                                      <p:cBhvr>
                                        <p:cTn id="7" dur="1000"/>
                                        <p:tgtEl>
                                          <p:spTgt spid="2050"/>
                                        </p:tgtEl>
                                        <p:attrNameLst>
                                          <p:attrName>ppt_x</p:attrName>
                                        </p:attrNameLst>
                                      </p:cBhvr>
                                      <p:tavLst>
                                        <p:tav tm="0">
                                          <p:val>
                                            <p:strVal val="ppt_x"/>
                                          </p:val>
                                        </p:tav>
                                        <p:tav tm="100000">
                                          <p:val>
                                            <p:strVal val="ppt_x"/>
                                          </p:val>
                                        </p:tav>
                                      </p:tavLst>
                                    </p:anim>
                                    <p:anim calcmode="lin" valueType="num">
                                      <p:cBhvr>
                                        <p:cTn id="8" dur="1000"/>
                                        <p:tgtEl>
                                          <p:spTgt spid="2050"/>
                                        </p:tgtEl>
                                        <p:attrNameLst>
                                          <p:attrName>ppt_y</p:attrName>
                                        </p:attrNameLst>
                                      </p:cBhvr>
                                      <p:tavLst>
                                        <p:tav tm="0">
                                          <p:val>
                                            <p:strVal val="ppt_y"/>
                                          </p:val>
                                        </p:tav>
                                        <p:tav tm="100000">
                                          <p:val>
                                            <p:strVal val="ppt_y+.1"/>
                                          </p:val>
                                        </p:tav>
                                      </p:tavLst>
                                    </p:anim>
                                    <p:set>
                                      <p:cBhvr>
                                        <p:cTn id="9" dur="1" fill="hold">
                                          <p:stCondLst>
                                            <p:cond delay="999"/>
                                          </p:stCondLst>
                                        </p:cTn>
                                        <p:tgtEl>
                                          <p:spTgt spid="2050"/>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146"/>
                                        </p:tgtEl>
                                        <p:attrNameLst>
                                          <p:attrName>style.visibility</p:attrName>
                                        </p:attrNameLst>
                                      </p:cBhvr>
                                      <p:to>
                                        <p:strVal val="visible"/>
                                      </p:to>
                                    </p:set>
                                    <p:anim calcmode="lin" valueType="num">
                                      <p:cBhvr additive="base">
                                        <p:cTn id="14" dur="500" fill="hold"/>
                                        <p:tgtEl>
                                          <p:spTgt spid="6146"/>
                                        </p:tgtEl>
                                        <p:attrNameLst>
                                          <p:attrName>ppt_x</p:attrName>
                                        </p:attrNameLst>
                                      </p:cBhvr>
                                      <p:tavLst>
                                        <p:tav tm="0">
                                          <p:val>
                                            <p:strVal val="#ppt_x"/>
                                          </p:val>
                                        </p:tav>
                                        <p:tav tm="100000">
                                          <p:val>
                                            <p:strVal val="#ppt_x"/>
                                          </p:val>
                                        </p:tav>
                                      </p:tavLst>
                                    </p:anim>
                                    <p:anim calcmode="lin" valueType="num">
                                      <p:cBhvr additive="base">
                                        <p:cTn id="15"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18435">
                                            <p:txEl>
                                              <p:pRg st="0" end="0"/>
                                            </p:txEl>
                                          </p:spTgt>
                                        </p:tgtEl>
                                        <p:attrNameLst>
                                          <p:attrName>style.visibility</p:attrName>
                                        </p:attrNameLst>
                                      </p:cBhvr>
                                      <p:to>
                                        <p:strVal val="visible"/>
                                      </p:to>
                                    </p:set>
                                    <p:animEffect transition="in" filter="fade">
                                      <p:cBhvr>
                                        <p:cTn id="20" dur="1000"/>
                                        <p:tgtEl>
                                          <p:spTgt spid="18435">
                                            <p:txEl>
                                              <p:pRg st="0" end="0"/>
                                            </p:txEl>
                                          </p:spTgt>
                                        </p:tgtEl>
                                      </p:cBhvr>
                                    </p:animEffect>
                                    <p:anim calcmode="lin" valueType="num">
                                      <p:cBhvr>
                                        <p:cTn id="21" dur="10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18435">
                                            <p:txEl>
                                              <p:pRg st="0" end="0"/>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8435">
                                            <p:txEl>
                                              <p:pRg st="0" end="0"/>
                                            </p:txEl>
                                          </p:spTgt>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0"/>
                                  </p:stCondLst>
                                  <p:childTnLst>
                                    <p:set>
                                      <p:cBhvr>
                                        <p:cTn id="25" dur="1" fill="hold">
                                          <p:stCondLst>
                                            <p:cond delay="0"/>
                                          </p:stCondLst>
                                        </p:cTn>
                                        <p:tgtEl>
                                          <p:spTgt spid="18435">
                                            <p:txEl>
                                              <p:pRg st="1" end="1"/>
                                            </p:txEl>
                                          </p:spTgt>
                                        </p:tgtEl>
                                        <p:attrNameLst>
                                          <p:attrName>style.visibility</p:attrName>
                                        </p:attrNameLst>
                                      </p:cBhvr>
                                      <p:to>
                                        <p:strVal val="visible"/>
                                      </p:to>
                                    </p:set>
                                    <p:animEffect transition="in" filter="fade">
                                      <p:cBhvr>
                                        <p:cTn id="26" dur="1000"/>
                                        <p:tgtEl>
                                          <p:spTgt spid="18435">
                                            <p:txEl>
                                              <p:pRg st="1" end="1"/>
                                            </p:txEl>
                                          </p:spTgt>
                                        </p:tgtEl>
                                      </p:cBhvr>
                                    </p:animEffect>
                                    <p:anim calcmode="lin" valueType="num">
                                      <p:cBhvr>
                                        <p:cTn id="27" dur="10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18435">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843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18435"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61999" y="1437502"/>
            <a:ext cx="3833906" cy="1195970"/>
          </a:xfrm>
        </p:spPr>
        <p:txBody>
          <a:bodyPr>
            <a:normAutofit/>
          </a:bodyPr>
          <a:lstStyle/>
          <a:p>
            <a:pPr marL="54864" eaLnBrk="1" fontAlgn="auto" hangingPunct="1">
              <a:spcAft>
                <a:spcPts val="0"/>
              </a:spcAft>
              <a:defRPr/>
            </a:pPr>
            <a:r>
              <a:rPr lang="en-US" sz="6000" b="1" spc="6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rPr>
              <a:t>CONCEPTS</a:t>
            </a:r>
            <a:endParaRPr lang="en-US" sz="5400" b="1" spc="6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endParaRPr>
          </a:p>
        </p:txBody>
      </p:sp>
      <p:sp>
        <p:nvSpPr>
          <p:cNvPr id="3" name="Content Placeholder 2"/>
          <p:cNvSpPr>
            <a:spLocks noGrp="1"/>
          </p:cNvSpPr>
          <p:nvPr>
            <p:ph idx="1"/>
          </p:nvPr>
        </p:nvSpPr>
        <p:spPr>
          <a:xfrm>
            <a:off x="5181600" y="1060704"/>
            <a:ext cx="6614160" cy="5163518"/>
          </a:xfrm>
        </p:spPr>
        <p:txBody>
          <a:bodyPr>
            <a:normAutofit fontScale="62500" lnSpcReduction="20000"/>
          </a:bodyPr>
          <a:lstStyle/>
          <a:p>
            <a:pPr algn="just" eaLnBrk="1" fontAlgn="auto" hangingPunct="1">
              <a:lnSpc>
                <a:spcPct val="170000"/>
              </a:lnSpc>
              <a:spcBef>
                <a:spcPts val="0"/>
              </a:spcBef>
              <a:spcAft>
                <a:spcPts val="0"/>
              </a:spcAft>
              <a:buFont typeface="Wingdings" panose="05000000000000000000" pitchFamily="2" charset="2"/>
              <a:buChar char="§"/>
              <a:defRPr/>
            </a:pPr>
            <a:r>
              <a:rPr lang="en-US" sz="3300" spc="300" dirty="0">
                <a:latin typeface="Abadi MT Condensed Light" charset="0"/>
                <a:ea typeface="Abadi MT Condensed Light" charset="0"/>
                <a:cs typeface="Abadi MT Condensed Light" charset="0"/>
              </a:rPr>
              <a:t>Words or phrases that </a:t>
            </a:r>
            <a:r>
              <a:rPr lang="en-US" sz="3300" b="1" spc="300" dirty="0">
                <a:latin typeface="Abadi MT Condensed Light" charset="0"/>
                <a:ea typeface="Abadi MT Condensed Light" charset="0"/>
                <a:cs typeface="Abadi MT Condensed Light" charset="0"/>
              </a:rPr>
              <a:t>IDENTIFY</a:t>
            </a:r>
            <a:r>
              <a:rPr lang="en-US" sz="3300" spc="300" dirty="0">
                <a:latin typeface="Abadi MT Condensed Light" charset="0"/>
                <a:ea typeface="Abadi MT Condensed Light" charset="0"/>
                <a:cs typeface="Abadi MT Condensed Light" charset="0"/>
              </a:rPr>
              <a:t>, </a:t>
            </a:r>
            <a:r>
              <a:rPr lang="en-US" sz="3300" b="1" spc="300" dirty="0">
                <a:latin typeface="Abadi MT Condensed Light" charset="0"/>
                <a:ea typeface="Abadi MT Condensed Light" charset="0"/>
                <a:cs typeface="Abadi MT Condensed Light" charset="0"/>
              </a:rPr>
              <a:t>DEFINE</a:t>
            </a:r>
            <a:r>
              <a:rPr lang="en-US" sz="3300" spc="300" dirty="0">
                <a:latin typeface="Abadi MT Condensed Light" charset="0"/>
                <a:ea typeface="Abadi MT Condensed Light" charset="0"/>
                <a:cs typeface="Abadi MT Condensed Light" charset="0"/>
              </a:rPr>
              <a:t>, and </a:t>
            </a:r>
            <a:r>
              <a:rPr lang="en-US" sz="3300" b="1" spc="300" dirty="0">
                <a:latin typeface="Abadi MT Condensed Light" charset="0"/>
                <a:ea typeface="Abadi MT Condensed Light" charset="0"/>
                <a:cs typeface="Abadi MT Condensed Light" charset="0"/>
              </a:rPr>
              <a:t>ESTABLISH</a:t>
            </a:r>
            <a:r>
              <a:rPr lang="en-US" sz="3300" spc="300" dirty="0">
                <a:latin typeface="Abadi MT Condensed Light" charset="0"/>
                <a:ea typeface="Abadi MT Condensed Light" charset="0"/>
                <a:cs typeface="Abadi MT Condensed Light" charset="0"/>
              </a:rPr>
              <a:t> structure and boundaries for the phenomena and ideas generated by phenomena</a:t>
            </a:r>
          </a:p>
          <a:p>
            <a:pPr lvl="2" algn="just">
              <a:lnSpc>
                <a:spcPct val="170000"/>
              </a:lnSpc>
              <a:spcBef>
                <a:spcPts val="0"/>
              </a:spcBef>
              <a:buFont typeface="Wingdings" panose="05000000000000000000" pitchFamily="2" charset="2"/>
              <a:buChar char="§"/>
              <a:defRPr/>
            </a:pPr>
            <a:r>
              <a:rPr lang="en-US" sz="2600" b="1" i="1" spc="300" dirty="0">
                <a:solidFill>
                  <a:srgbClr val="FF0000"/>
                </a:solidFill>
                <a:latin typeface="Abadi MT Condensed Light" charset="0"/>
                <a:ea typeface="Abadi MT Condensed Light" charset="0"/>
                <a:cs typeface="Abadi MT Condensed Light" charset="0"/>
              </a:rPr>
              <a:t>Sunlight, time, plant growth (conceptual relationships)</a:t>
            </a:r>
          </a:p>
          <a:p>
            <a:pPr algn="just" eaLnBrk="1" fontAlgn="auto" hangingPunct="1">
              <a:lnSpc>
                <a:spcPct val="170000"/>
              </a:lnSpc>
              <a:spcBef>
                <a:spcPts val="0"/>
              </a:spcBef>
              <a:spcAft>
                <a:spcPts val="0"/>
              </a:spcAft>
              <a:buFont typeface="Wingdings" panose="05000000000000000000" pitchFamily="2" charset="2"/>
              <a:buChar char="§"/>
              <a:defRPr/>
            </a:pPr>
            <a:r>
              <a:rPr lang="en-US" sz="3300" b="1" spc="300" dirty="0">
                <a:latin typeface="Abadi MT Condensed Light" charset="0"/>
                <a:ea typeface="Abadi MT Condensed Light" charset="0"/>
                <a:cs typeface="Abadi MT Condensed Light" charset="0"/>
              </a:rPr>
              <a:t>LABEL</a:t>
            </a:r>
            <a:r>
              <a:rPr lang="en-US" sz="3300" spc="300" dirty="0">
                <a:latin typeface="Abadi MT Condensed Light" charset="0"/>
                <a:ea typeface="Abadi MT Condensed Light" charset="0"/>
                <a:cs typeface="Abadi MT Condensed Light" charset="0"/>
              </a:rPr>
              <a:t> used to DESCRIBE a PHENOMENON or group of phenomena</a:t>
            </a:r>
          </a:p>
          <a:p>
            <a:pPr algn="just" eaLnBrk="1" fontAlgn="auto" hangingPunct="1">
              <a:lnSpc>
                <a:spcPct val="170000"/>
              </a:lnSpc>
              <a:spcBef>
                <a:spcPts val="0"/>
              </a:spcBef>
              <a:spcAft>
                <a:spcPts val="0"/>
              </a:spcAft>
              <a:buFont typeface="Wingdings" panose="05000000000000000000" pitchFamily="2" charset="2"/>
              <a:buChar char="§"/>
              <a:defRPr/>
            </a:pPr>
            <a:r>
              <a:rPr lang="en-US" sz="3300" b="1" spc="300" dirty="0">
                <a:latin typeface="Abadi MT Condensed Light" charset="0"/>
                <a:ea typeface="Abadi MT Condensed Light" charset="0"/>
                <a:cs typeface="Abadi MT Condensed Light" charset="0"/>
              </a:rPr>
              <a:t>MENTAL</a:t>
            </a:r>
            <a:r>
              <a:rPr lang="en-US" sz="3300" spc="300" dirty="0">
                <a:latin typeface="Abadi MT Condensed Light" charset="0"/>
                <a:ea typeface="Abadi MT Condensed Light" charset="0"/>
                <a:cs typeface="Abadi MT Condensed Light" charset="0"/>
              </a:rPr>
              <a:t> </a:t>
            </a:r>
            <a:r>
              <a:rPr lang="en-US" sz="3300" b="1" spc="300" dirty="0">
                <a:latin typeface="Abadi MT Condensed Light" charset="0"/>
                <a:ea typeface="Abadi MT Condensed Light" charset="0"/>
                <a:cs typeface="Abadi MT Condensed Light" charset="0"/>
              </a:rPr>
              <a:t>IMAGE</a:t>
            </a:r>
            <a:r>
              <a:rPr lang="en-US" sz="3300" spc="300" dirty="0">
                <a:latin typeface="Abadi MT Condensed Light" charset="0"/>
                <a:ea typeface="Abadi MT Condensed Light" charset="0"/>
                <a:cs typeface="Abadi MT Condensed Light" charset="0"/>
              </a:rPr>
              <a:t> of a </a:t>
            </a:r>
            <a:r>
              <a:rPr lang="en-US" sz="3300" b="1" spc="300" dirty="0">
                <a:latin typeface="Abadi MT Condensed Light" charset="0"/>
                <a:ea typeface="Abadi MT Condensed Light" charset="0"/>
                <a:cs typeface="Abadi MT Condensed Light" charset="0"/>
              </a:rPr>
              <a:t>PHENOMENON</a:t>
            </a:r>
          </a:p>
          <a:p>
            <a:pPr lvl="1" algn="just" fontAlgn="auto">
              <a:lnSpc>
                <a:spcPct val="170000"/>
              </a:lnSpc>
              <a:spcBef>
                <a:spcPts val="0"/>
              </a:spcBef>
              <a:spcAft>
                <a:spcPts val="0"/>
              </a:spcAft>
              <a:buFont typeface="Wingdings" panose="05000000000000000000" pitchFamily="2" charset="2"/>
              <a:buChar char="§"/>
              <a:defRPr/>
            </a:pPr>
            <a:r>
              <a:rPr lang="en-US" sz="3400" i="1" spc="300" dirty="0">
                <a:latin typeface="Abadi MT Condensed Light" charset="0"/>
                <a:ea typeface="Abadi MT Condensed Light" charset="0"/>
                <a:cs typeface="Abadi MT Condensed Light" charset="0"/>
              </a:rPr>
              <a:t>Major component of theory</a:t>
            </a:r>
          </a:p>
          <a:p>
            <a:pPr lvl="2" algn="just">
              <a:lnSpc>
                <a:spcPct val="170000"/>
              </a:lnSpc>
              <a:spcBef>
                <a:spcPts val="0"/>
              </a:spcBef>
              <a:buFont typeface="Wingdings" panose="05000000000000000000" pitchFamily="2" charset="2"/>
              <a:buChar char="ü"/>
              <a:defRPr/>
            </a:pPr>
            <a:r>
              <a:rPr lang="en-US" sz="2700" i="1" spc="300" dirty="0">
                <a:latin typeface="Abadi MT Condensed Light" charset="0"/>
                <a:ea typeface="Abadi MT Condensed Light" charset="0"/>
                <a:cs typeface="Abadi MT Condensed Light" charset="0"/>
              </a:rPr>
              <a:t>Can be abstract </a:t>
            </a:r>
          </a:p>
          <a:p>
            <a:pPr lvl="2" algn="just">
              <a:lnSpc>
                <a:spcPct val="170000"/>
              </a:lnSpc>
              <a:spcBef>
                <a:spcPts val="0"/>
              </a:spcBef>
              <a:buFont typeface="Wingdings" panose="05000000000000000000" pitchFamily="2" charset="2"/>
              <a:buChar char="ü"/>
              <a:defRPr/>
            </a:pPr>
            <a:r>
              <a:rPr lang="en-US" sz="2700" i="1" spc="300" dirty="0">
                <a:latin typeface="Abadi MT Condensed Light" charset="0"/>
                <a:ea typeface="Abadi MT Condensed Light" charset="0"/>
                <a:cs typeface="Abadi MT Condensed Light" charset="0"/>
              </a:rPr>
              <a:t>Can be concrete </a:t>
            </a:r>
          </a:p>
          <a:p>
            <a:pPr lvl="1" algn="just" fontAlgn="auto">
              <a:lnSpc>
                <a:spcPct val="170000"/>
              </a:lnSpc>
              <a:spcBef>
                <a:spcPts val="0"/>
              </a:spcBef>
              <a:spcAft>
                <a:spcPts val="0"/>
              </a:spcAft>
              <a:buFont typeface="Wingdings" panose="05000000000000000000" pitchFamily="2" charset="2"/>
              <a:buChar char="§"/>
              <a:defRPr/>
            </a:pPr>
            <a:endParaRPr lang="en-US" spc="300" dirty="0">
              <a:latin typeface="Abadi MT Condensed Light" charset="0"/>
              <a:ea typeface="Abadi MT Condensed Light" charset="0"/>
              <a:cs typeface="Abadi MT Condensed Light" charset="0"/>
            </a:endParaRPr>
          </a:p>
          <a:p>
            <a:pPr algn="just" eaLnBrk="1" fontAlgn="auto" hangingPunct="1">
              <a:lnSpc>
                <a:spcPct val="170000"/>
              </a:lnSpc>
              <a:spcBef>
                <a:spcPts val="0"/>
              </a:spcBef>
              <a:spcAft>
                <a:spcPts val="0"/>
              </a:spcAft>
              <a:buFont typeface="Wingdings" panose="05000000000000000000" pitchFamily="2" charset="2"/>
              <a:buChar char="§"/>
              <a:defRPr/>
            </a:pPr>
            <a:endParaRPr lang="en-US" spc="300" dirty="0">
              <a:latin typeface="Abadi MT Condensed Light" charset="0"/>
              <a:ea typeface="Abadi MT Condensed Light" charset="0"/>
              <a:cs typeface="Abadi MT Condensed Light" charset="0"/>
            </a:endParaRPr>
          </a:p>
        </p:txBody>
      </p:sp>
      <p:pic>
        <p:nvPicPr>
          <p:cNvPr id="3074" name="Picture 2" descr="http://stratconcept.com/yahoo_site_admin/assets/images/Comp_ist2_6702437-many-targets-concept.127438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8618" y="2633473"/>
            <a:ext cx="3420669" cy="287869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673441" y="1004010"/>
            <a:ext cx="4508159" cy="4508159"/>
          </a:xfrm>
          <a:prstGeom prst="rect">
            <a:avLst/>
          </a:prstGeom>
        </p:spPr>
      </p:pic>
      <p:pic>
        <p:nvPicPr>
          <p:cNvPr id="4" name="Picture 3"/>
          <p:cNvPicPr>
            <a:picLocks noChangeAspect="1"/>
          </p:cNvPicPr>
          <p:nvPr/>
        </p:nvPicPr>
        <p:blipFill>
          <a:blip r:embed="rId5"/>
          <a:stretch>
            <a:fillRect/>
          </a:stretch>
        </p:blipFill>
        <p:spPr>
          <a:xfrm>
            <a:off x="5776707" y="530472"/>
            <a:ext cx="5580141" cy="5455237"/>
          </a:xfrm>
          <a:prstGeom prst="rect">
            <a:avLst/>
          </a:prstGeom>
        </p:spPr>
      </p:pic>
    </p:spTree>
    <p:extLst>
      <p:ext uri="{BB962C8B-B14F-4D97-AF65-F5344CB8AC3E}">
        <p14:creationId xmlns:p14="http://schemas.microsoft.com/office/powerpoint/2010/main" val="2189354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1000" fill="hold"/>
                                        <p:tgtEl>
                                          <p:spTgt spid="2"/>
                                        </p:tgtEl>
                                        <p:attrNameLst>
                                          <p:attrName>ppt_w</p:attrName>
                                        </p:attrNameLst>
                                      </p:cBhvr>
                                      <p:tavLst>
                                        <p:tav tm="0">
                                          <p:val>
                                            <p:fltVal val="0"/>
                                          </p:val>
                                        </p:tav>
                                        <p:tav tm="100000">
                                          <p:val>
                                            <p:strVal val="#ppt_w"/>
                                          </p:val>
                                        </p:tav>
                                      </p:tavLst>
                                    </p:anim>
                                    <p:anim calcmode="lin" valueType="num">
                                      <p:cBhvr>
                                        <p:cTn id="48" dur="1000" fill="hold"/>
                                        <p:tgtEl>
                                          <p:spTgt spid="2"/>
                                        </p:tgtEl>
                                        <p:attrNameLst>
                                          <p:attrName>ppt_h</p:attrName>
                                        </p:attrNameLst>
                                      </p:cBhvr>
                                      <p:tavLst>
                                        <p:tav tm="0">
                                          <p:val>
                                            <p:fltVal val="0"/>
                                          </p:val>
                                        </p:tav>
                                        <p:tav tm="100000">
                                          <p:val>
                                            <p:strVal val="#ppt_h"/>
                                          </p:val>
                                        </p:tav>
                                      </p:tavLst>
                                    </p:anim>
                                    <p:anim calcmode="lin" valueType="num">
                                      <p:cBhvr>
                                        <p:cTn id="49" dur="1000" fill="hold"/>
                                        <p:tgtEl>
                                          <p:spTgt spid="2"/>
                                        </p:tgtEl>
                                        <p:attrNameLst>
                                          <p:attrName>style.rotation</p:attrName>
                                        </p:attrNameLst>
                                      </p:cBhvr>
                                      <p:tavLst>
                                        <p:tav tm="0">
                                          <p:val>
                                            <p:fltVal val="90"/>
                                          </p:val>
                                        </p:tav>
                                        <p:tav tm="100000">
                                          <p:val>
                                            <p:fltVal val="0"/>
                                          </p:val>
                                        </p:tav>
                                      </p:tavLst>
                                    </p:anim>
                                    <p:animEffect transition="in" filter="fade">
                                      <p:cBhvr>
                                        <p:cTn id="50" dur="1000"/>
                                        <p:tgtEl>
                                          <p:spTgt spid="2"/>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1000" fill="hold"/>
                                        <p:tgtEl>
                                          <p:spTgt spid="4"/>
                                        </p:tgtEl>
                                        <p:attrNameLst>
                                          <p:attrName>ppt_w</p:attrName>
                                        </p:attrNameLst>
                                      </p:cBhvr>
                                      <p:tavLst>
                                        <p:tav tm="0">
                                          <p:val>
                                            <p:fltVal val="0"/>
                                          </p:val>
                                        </p:tav>
                                        <p:tav tm="100000">
                                          <p:val>
                                            <p:strVal val="#ppt_w"/>
                                          </p:val>
                                        </p:tav>
                                      </p:tavLst>
                                    </p:anim>
                                    <p:anim calcmode="lin" valueType="num">
                                      <p:cBhvr>
                                        <p:cTn id="56" dur="1000" fill="hold"/>
                                        <p:tgtEl>
                                          <p:spTgt spid="4"/>
                                        </p:tgtEl>
                                        <p:attrNameLst>
                                          <p:attrName>ppt_h</p:attrName>
                                        </p:attrNameLst>
                                      </p:cBhvr>
                                      <p:tavLst>
                                        <p:tav tm="0">
                                          <p:val>
                                            <p:fltVal val="0"/>
                                          </p:val>
                                        </p:tav>
                                        <p:tav tm="100000">
                                          <p:val>
                                            <p:strVal val="#ppt_h"/>
                                          </p:val>
                                        </p:tav>
                                      </p:tavLst>
                                    </p:anim>
                                    <p:anim calcmode="lin" valueType="num">
                                      <p:cBhvr>
                                        <p:cTn id="57" dur="1000" fill="hold"/>
                                        <p:tgtEl>
                                          <p:spTgt spid="4"/>
                                        </p:tgtEl>
                                        <p:attrNameLst>
                                          <p:attrName>style.rotation</p:attrName>
                                        </p:attrNameLst>
                                      </p:cBhvr>
                                      <p:tavLst>
                                        <p:tav tm="0">
                                          <p:val>
                                            <p:fltVal val="90"/>
                                          </p:val>
                                        </p:tav>
                                        <p:tav tm="100000">
                                          <p:val>
                                            <p:fltVal val="0"/>
                                          </p:val>
                                        </p:tav>
                                      </p:tavLst>
                                    </p:anim>
                                    <p:animEffect transition="in" filter="fade">
                                      <p:cBhvr>
                                        <p:cTn id="5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
        <p:nvSpPr>
          <p:cNvPr id="3" name="Title 2"/>
          <p:cNvSpPr>
            <a:spLocks noGrp="1"/>
          </p:cNvSpPr>
          <p:nvPr>
            <p:ph type="title"/>
          </p:nvPr>
        </p:nvSpPr>
        <p:spPr>
          <a:xfrm>
            <a:off x="466227" y="1865254"/>
            <a:ext cx="5498156" cy="958226"/>
          </a:xfrm>
        </p:spPr>
        <p:txBody>
          <a:bodyPr>
            <a:noAutofit/>
          </a:bodyPr>
          <a:lstStyle/>
          <a:p>
            <a:pPr algn="ctr"/>
            <a:r>
              <a:rPr lang="en-US" sz="7200" spc="300" dirty="0">
                <a:latin typeface="Abadi MT Condensed Extra Bold" charset="0"/>
                <a:ea typeface="Abadi MT Condensed Extra Bold" charset="0"/>
                <a:cs typeface="Abadi MT Condensed Extra Bold" charset="0"/>
              </a:rPr>
              <a:t>ASSUMPTION </a:t>
            </a:r>
            <a:endParaRPr lang="en-US" sz="6600" spc="300" dirty="0">
              <a:latin typeface="Abadi MT Condensed Extra Bold" charset="0"/>
              <a:ea typeface="Abadi MT Condensed Extra Bold" charset="0"/>
              <a:cs typeface="Abadi MT Condensed Extra Bold" charset="0"/>
            </a:endParaRPr>
          </a:p>
        </p:txBody>
      </p:sp>
      <p:sp>
        <p:nvSpPr>
          <p:cNvPr id="2" name="Content Placeholder 1"/>
          <p:cNvSpPr>
            <a:spLocks noGrp="1"/>
          </p:cNvSpPr>
          <p:nvPr>
            <p:ph idx="1"/>
          </p:nvPr>
        </p:nvSpPr>
        <p:spPr>
          <a:xfrm>
            <a:off x="466227" y="3099816"/>
            <a:ext cx="5934573" cy="1588918"/>
          </a:xfrm>
          <a:noFill/>
          <a:ln w="38100">
            <a:noFill/>
          </a:ln>
        </p:spPr>
        <p:txBody>
          <a:bodyPr>
            <a:noAutofit/>
          </a:bodyPr>
          <a:lstStyle/>
          <a:p>
            <a:pPr algn="just">
              <a:lnSpc>
                <a:spcPct val="150000"/>
              </a:lnSpc>
            </a:pPr>
            <a:r>
              <a:rPr lang="en-US" sz="3200" b="1" spc="300" dirty="0">
                <a:solidFill>
                  <a:schemeClr val="bg1"/>
                </a:solidFill>
                <a:latin typeface="Abadi MT Condensed Light" charset="0"/>
                <a:ea typeface="Abadi MT Condensed Light" charset="0"/>
                <a:cs typeface="Abadi MT Condensed Light" charset="0"/>
              </a:rPr>
              <a:t> Assumed to be true from which conclusion can be drawn</a:t>
            </a:r>
          </a:p>
        </p:txBody>
      </p:sp>
      <p:pic>
        <p:nvPicPr>
          <p:cNvPr id="4098" name="Picture 2" descr="http://itsadeliverything.com/wordpress/images/assumption-means-risk-1024x6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8893" y="932688"/>
            <a:ext cx="8750572" cy="5029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905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098"/>
                                        </p:tgtEl>
                                        <p:attrNameLst>
                                          <p:attrName>style.visibility</p:attrName>
                                        </p:attrNameLst>
                                      </p:cBhvr>
                                      <p:to>
                                        <p:strVal val="visible"/>
                                      </p:to>
                                    </p:set>
                                    <p:anim calcmode="lin" valueType="num">
                                      <p:cBhvr additive="base">
                                        <p:cTn id="20" dur="500" fill="hold"/>
                                        <p:tgtEl>
                                          <p:spTgt spid="4098"/>
                                        </p:tgtEl>
                                        <p:attrNameLst>
                                          <p:attrName>ppt_x</p:attrName>
                                        </p:attrNameLst>
                                      </p:cBhvr>
                                      <p:tavLst>
                                        <p:tav tm="0">
                                          <p:val>
                                            <p:strVal val="#ppt_x"/>
                                          </p:val>
                                        </p:tav>
                                        <p:tav tm="100000">
                                          <p:val>
                                            <p:strVal val="#ppt_x"/>
                                          </p:val>
                                        </p:tav>
                                      </p:tavLst>
                                    </p:anim>
                                    <p:anim calcmode="lin" valueType="num">
                                      <p:cBhvr additive="base">
                                        <p:cTn id="2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5541264" y="2415044"/>
            <a:ext cx="5961886" cy="2806557"/>
          </a:xfrm>
          <a:solidFill>
            <a:schemeClr val="bg1"/>
          </a:solidFill>
          <a:ln>
            <a:solidFill>
              <a:schemeClr val="accent1">
                <a:lumMod val="75000"/>
              </a:schemeClr>
            </a:solidFill>
          </a:ln>
        </p:spPr>
        <p:txBody>
          <a:bodyPr>
            <a:normAutofit fontScale="92500"/>
          </a:bodyPr>
          <a:lstStyle/>
          <a:p>
            <a:pPr algn="just" eaLnBrk="1" hangingPunct="1">
              <a:lnSpc>
                <a:spcPct val="150000"/>
              </a:lnSpc>
            </a:pPr>
            <a:r>
              <a:rPr lang="en-US" altLang="en-US" sz="2800" spc="300" dirty="0">
                <a:latin typeface="Abadi MT Condensed Light" charset="0"/>
                <a:ea typeface="Abadi MT Condensed Light" charset="0"/>
                <a:cs typeface="Abadi MT Condensed Light" charset="0"/>
              </a:rPr>
              <a:t>What you </a:t>
            </a:r>
            <a:r>
              <a:rPr lang="en-US" altLang="en-US" sz="2800" b="1" spc="300" dirty="0">
                <a:latin typeface="Abadi MT Condensed Light" charset="0"/>
                <a:ea typeface="Abadi MT Condensed Light" charset="0"/>
                <a:cs typeface="Abadi MT Condensed Light" charset="0"/>
              </a:rPr>
              <a:t>BELIEVE</a:t>
            </a:r>
            <a:r>
              <a:rPr lang="en-US" altLang="en-US" sz="2800" spc="300" dirty="0">
                <a:latin typeface="Abadi MT Condensed Light" charset="0"/>
                <a:ea typeface="Abadi MT Condensed Light" charset="0"/>
                <a:cs typeface="Abadi MT Condensed Light" charset="0"/>
              </a:rPr>
              <a:t> in</a:t>
            </a:r>
          </a:p>
          <a:p>
            <a:pPr algn="just" eaLnBrk="1" hangingPunct="1">
              <a:lnSpc>
                <a:spcPct val="150000"/>
              </a:lnSpc>
            </a:pPr>
            <a:r>
              <a:rPr lang="en-US" altLang="en-US" sz="2800" spc="300" dirty="0">
                <a:latin typeface="Abadi MT Condensed Light" charset="0"/>
                <a:ea typeface="Abadi MT Condensed Light" charset="0"/>
                <a:cs typeface="Abadi MT Condensed Light" charset="0"/>
              </a:rPr>
              <a:t>A TRUTH, build on </a:t>
            </a:r>
            <a:r>
              <a:rPr lang="en-US" altLang="en-US" sz="2800" b="1" spc="300" dirty="0">
                <a:latin typeface="Abadi MT Condensed Light" charset="0"/>
                <a:ea typeface="Abadi MT Condensed Light" charset="0"/>
                <a:cs typeface="Abadi MT Condensed Light" charset="0"/>
              </a:rPr>
              <a:t>FACTS</a:t>
            </a:r>
          </a:p>
          <a:p>
            <a:pPr algn="just" eaLnBrk="1" hangingPunct="1">
              <a:lnSpc>
                <a:spcPct val="150000"/>
              </a:lnSpc>
            </a:pPr>
            <a:r>
              <a:rPr lang="en-US" altLang="en-US" sz="2800" spc="300" dirty="0">
                <a:latin typeface="Abadi MT Condensed Light" charset="0"/>
                <a:ea typeface="Abadi MT Condensed Light" charset="0"/>
                <a:cs typeface="Abadi MT Condensed Light" charset="0"/>
              </a:rPr>
              <a:t>That is </a:t>
            </a:r>
            <a:r>
              <a:rPr lang="en-US" altLang="en-US" sz="2800" b="1" spc="300" dirty="0">
                <a:latin typeface="Abadi MT Condensed Light" charset="0"/>
                <a:ea typeface="Abadi MT Condensed Light" charset="0"/>
                <a:cs typeface="Abadi MT Condensed Light" charset="0"/>
              </a:rPr>
              <a:t>FOUNDATION</a:t>
            </a:r>
            <a:r>
              <a:rPr lang="en-US" altLang="en-US" sz="2800" spc="300" dirty="0">
                <a:latin typeface="Abadi MT Condensed Light" charset="0"/>
                <a:ea typeface="Abadi MT Condensed Light" charset="0"/>
                <a:cs typeface="Abadi MT Condensed Light" charset="0"/>
              </a:rPr>
              <a:t> to other truths</a:t>
            </a:r>
          </a:p>
          <a:p>
            <a:pPr lvl="1" algn="just">
              <a:lnSpc>
                <a:spcPct val="150000"/>
              </a:lnSpc>
            </a:pPr>
            <a:r>
              <a:rPr lang="en-US" altLang="en-US" sz="2400" spc="300" dirty="0">
                <a:latin typeface="Abadi MT Condensed Light" charset="0"/>
                <a:ea typeface="Abadi MT Condensed Light" charset="0"/>
                <a:cs typeface="Abadi MT Condensed Light" charset="0"/>
              </a:rPr>
              <a:t>Example:</a:t>
            </a:r>
          </a:p>
        </p:txBody>
      </p:sp>
      <p:pic>
        <p:nvPicPr>
          <p:cNvPr id="2" name="Picture 1"/>
          <p:cNvPicPr>
            <a:picLocks noChangeAspect="1"/>
          </p:cNvPicPr>
          <p:nvPr/>
        </p:nvPicPr>
        <p:blipFill>
          <a:blip r:embed="rId2"/>
          <a:stretch>
            <a:fillRect/>
          </a:stretch>
        </p:blipFill>
        <p:spPr>
          <a:xfrm>
            <a:off x="1122349" y="2415044"/>
            <a:ext cx="4103328" cy="3077496"/>
          </a:xfrm>
          <a:prstGeom prst="rect">
            <a:avLst/>
          </a:prstGeom>
        </p:spPr>
      </p:pic>
      <p:pic>
        <p:nvPicPr>
          <p:cNvPr id="3" name="Picture 2"/>
          <p:cNvPicPr>
            <a:picLocks noChangeAspect="1"/>
          </p:cNvPicPr>
          <p:nvPr/>
        </p:nvPicPr>
        <p:blipFill>
          <a:blip r:embed="rId3"/>
          <a:stretch>
            <a:fillRect/>
          </a:stretch>
        </p:blipFill>
        <p:spPr>
          <a:xfrm>
            <a:off x="2726472" y="0"/>
            <a:ext cx="7033224" cy="2651760"/>
          </a:xfrm>
          <a:prstGeom prst="rect">
            <a:avLst/>
          </a:prstGeom>
        </p:spPr>
      </p:pic>
    </p:spTree>
    <p:extLst>
      <p:ext uri="{BB962C8B-B14F-4D97-AF65-F5344CB8AC3E}">
        <p14:creationId xmlns:p14="http://schemas.microsoft.com/office/powerpoint/2010/main" val="298601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9">
                                            <p:bg/>
                                          </p:spTgt>
                                        </p:tgtEl>
                                        <p:attrNameLst>
                                          <p:attrName>style.visibility</p:attrName>
                                        </p:attrNameLst>
                                      </p:cBhvr>
                                      <p:to>
                                        <p:strVal val="visible"/>
                                      </p:to>
                                    </p:set>
                                    <p:anim calcmode="lin" valueType="num">
                                      <p:cBhvr additive="base">
                                        <p:cTn id="7" dur="500" fill="hold"/>
                                        <p:tgtEl>
                                          <p:spTgt spid="2457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4579">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579">
                                            <p:txEl>
                                              <p:pRg st="1" end="1"/>
                                            </p:txEl>
                                          </p:spTgt>
                                        </p:tgtEl>
                                        <p:attrNameLst>
                                          <p:attrName>style.visibility</p:attrName>
                                        </p:attrNameLst>
                                      </p:cBhvr>
                                      <p:to>
                                        <p:strVal val="visible"/>
                                      </p:to>
                                    </p:set>
                                    <p:anim calcmode="lin" valueType="num">
                                      <p:cBhvr additive="base">
                                        <p:cTn id="19"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579">
                                            <p:txEl>
                                              <p:pRg st="2" end="2"/>
                                            </p:txEl>
                                          </p:spTgt>
                                        </p:tgtEl>
                                        <p:attrNameLst>
                                          <p:attrName>style.visibility</p:attrName>
                                        </p:attrNameLst>
                                      </p:cBhvr>
                                      <p:to>
                                        <p:strVal val="visible"/>
                                      </p:to>
                                    </p:set>
                                    <p:anim calcmode="lin" valueType="num">
                                      <p:cBhvr additive="base">
                                        <p:cTn id="25"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79">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579">
                                            <p:txEl>
                                              <p:pRg st="3" end="3"/>
                                            </p:txEl>
                                          </p:spTgt>
                                        </p:tgtEl>
                                        <p:attrNameLst>
                                          <p:attrName>style.visibility</p:attrName>
                                        </p:attrNameLst>
                                      </p:cBhvr>
                                      <p:to>
                                        <p:strVal val="visible"/>
                                      </p:to>
                                    </p:set>
                                    <p:anim calcmode="lin" valueType="num">
                                      <p:cBhvr additive="base">
                                        <p:cTn id="29"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57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circle(in)">
                                      <p:cBhvr>
                                        <p:cTn id="3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192000" cy="6858000"/>
          </a:xfrm>
          <a:prstGeom prst="rect">
            <a:avLst/>
          </a:prstGeom>
        </p:spPr>
      </p:pic>
      <p:sp>
        <p:nvSpPr>
          <p:cNvPr id="8194" name="Title 1"/>
          <p:cNvSpPr>
            <a:spLocks noGrp="1"/>
          </p:cNvSpPr>
          <p:nvPr>
            <p:ph type="title"/>
          </p:nvPr>
        </p:nvSpPr>
        <p:spPr>
          <a:xfrm>
            <a:off x="698785" y="552428"/>
            <a:ext cx="5397215" cy="665618"/>
          </a:xfrm>
        </p:spPr>
        <p:txBody>
          <a:bodyPr>
            <a:noAutofit/>
          </a:bodyPr>
          <a:lstStyle/>
          <a:p>
            <a:pPr marL="54864" algn="ctr" eaLnBrk="1" fontAlgn="auto" hangingPunct="1">
              <a:spcAft>
                <a:spcPts val="0"/>
              </a:spcAft>
              <a:defRPr/>
            </a:pPr>
            <a:r>
              <a:rPr lang="en-US" sz="5400" b="1" spc="600" dirty="0">
                <a:solidFill>
                  <a:schemeClr val="bg1"/>
                </a:solidFill>
                <a:latin typeface="Abadi MT Condensed Extra Bold" charset="0"/>
                <a:ea typeface="Abadi MT Condensed Extra Bold" charset="0"/>
                <a:cs typeface="Abadi MT Condensed Extra Bold" charset="0"/>
              </a:rPr>
              <a:t>PROPOSITIONS</a:t>
            </a:r>
            <a:endParaRPr lang="en-US" sz="8000" b="1" spc="600" dirty="0">
              <a:solidFill>
                <a:schemeClr val="bg1"/>
              </a:solidFill>
              <a:latin typeface="Abadi MT Condensed Extra Bold" charset="0"/>
              <a:ea typeface="Abadi MT Condensed Extra Bold" charset="0"/>
              <a:cs typeface="Abadi MT Condensed Extra Bold" charset="0"/>
            </a:endParaRPr>
          </a:p>
        </p:txBody>
      </p:sp>
      <p:sp>
        <p:nvSpPr>
          <p:cNvPr id="20483" name="Content Placeholder 2"/>
          <p:cNvSpPr>
            <a:spLocks noGrp="1"/>
          </p:cNvSpPr>
          <p:nvPr>
            <p:ph idx="1"/>
          </p:nvPr>
        </p:nvSpPr>
        <p:spPr>
          <a:xfrm>
            <a:off x="950976" y="1455790"/>
            <a:ext cx="10863072" cy="5639954"/>
          </a:xfrm>
          <a:noFill/>
          <a:ln>
            <a:noFill/>
          </a:ln>
        </p:spPr>
        <p:txBody>
          <a:bodyPr>
            <a:noAutofit/>
          </a:bodyPr>
          <a:lstStyle/>
          <a:p>
            <a:pPr algn="just" eaLnBrk="1" hangingPunct="1">
              <a:lnSpc>
                <a:spcPct val="100000"/>
              </a:lnSpc>
            </a:pPr>
            <a:r>
              <a:rPr lang="en-US" altLang="en-US" sz="3200" b="1" spc="300" dirty="0">
                <a:solidFill>
                  <a:schemeClr val="bg1"/>
                </a:solidFill>
                <a:latin typeface="Abadi MT Condensed Light" charset="0"/>
                <a:ea typeface="Abadi MT Condensed Light" charset="0"/>
                <a:cs typeface="Abadi MT Condensed Light" charset="0"/>
              </a:rPr>
              <a:t>FORMAL</a:t>
            </a:r>
            <a:r>
              <a:rPr lang="en-US" altLang="en-US" sz="3200" spc="300" dirty="0">
                <a:solidFill>
                  <a:schemeClr val="bg1"/>
                </a:solidFill>
                <a:latin typeface="Abadi MT Condensed Light" charset="0"/>
                <a:ea typeface="Abadi MT Condensed Light" charset="0"/>
                <a:cs typeface="Abadi MT Condensed Light" charset="0"/>
              </a:rPr>
              <a:t> statement that affirms or denies something and is either true or false</a:t>
            </a:r>
          </a:p>
          <a:p>
            <a:pPr algn="just" eaLnBrk="1" hangingPunct="1">
              <a:lnSpc>
                <a:spcPct val="100000"/>
              </a:lnSpc>
            </a:pPr>
            <a:r>
              <a:rPr lang="en-US" altLang="en-US" sz="3200" spc="300" dirty="0">
                <a:solidFill>
                  <a:schemeClr val="bg1"/>
                </a:solidFill>
                <a:latin typeface="Abadi MT Condensed Light" charset="0"/>
                <a:ea typeface="Abadi MT Condensed Light" charset="0"/>
                <a:cs typeface="Abadi MT Condensed Light" charset="0"/>
              </a:rPr>
              <a:t>Identifies the </a:t>
            </a:r>
            <a:r>
              <a:rPr lang="en-US" altLang="en-US" sz="3200" b="1" spc="300" dirty="0">
                <a:solidFill>
                  <a:schemeClr val="bg1"/>
                </a:solidFill>
                <a:latin typeface="Abadi MT Condensed Light" charset="0"/>
                <a:ea typeface="Abadi MT Condensed Light" charset="0"/>
                <a:cs typeface="Abadi MT Condensed Light" charset="0"/>
              </a:rPr>
              <a:t>DIRECTION</a:t>
            </a:r>
            <a:r>
              <a:rPr lang="en-US" altLang="en-US" sz="3200" spc="300" dirty="0">
                <a:solidFill>
                  <a:schemeClr val="bg1"/>
                </a:solidFill>
                <a:latin typeface="Abadi MT Condensed Light" charset="0"/>
                <a:ea typeface="Abadi MT Condensed Light" charset="0"/>
                <a:cs typeface="Abadi MT Condensed Light" charset="0"/>
              </a:rPr>
              <a:t> of a relationship between concepts and </a:t>
            </a:r>
            <a:r>
              <a:rPr lang="en-US" altLang="en-US" sz="3200" b="1" spc="300" dirty="0">
                <a:solidFill>
                  <a:schemeClr val="bg1"/>
                </a:solidFill>
                <a:latin typeface="Abadi MT Condensed Light" charset="0"/>
                <a:ea typeface="Abadi MT Condensed Light" charset="0"/>
                <a:cs typeface="Abadi MT Condensed Light" charset="0"/>
              </a:rPr>
              <a:t>DEFINES</a:t>
            </a:r>
            <a:r>
              <a:rPr lang="en-US" altLang="en-US" sz="3200" spc="300" dirty="0">
                <a:solidFill>
                  <a:schemeClr val="bg1"/>
                </a:solidFill>
                <a:latin typeface="Abadi MT Condensed Light" charset="0"/>
                <a:ea typeface="Abadi MT Condensed Light" charset="0"/>
                <a:cs typeface="Abadi MT Condensed Light" charset="0"/>
              </a:rPr>
              <a:t> the nature of that relationship</a:t>
            </a:r>
          </a:p>
          <a:p>
            <a:pPr lvl="1" algn="just">
              <a:lnSpc>
                <a:spcPct val="100000"/>
              </a:lnSpc>
            </a:pPr>
            <a:r>
              <a:rPr lang="en-US" altLang="en-US" sz="2000" i="1" spc="300" dirty="0">
                <a:solidFill>
                  <a:schemeClr val="bg1"/>
                </a:solidFill>
                <a:latin typeface="Abadi MT Condensed Light" charset="0"/>
                <a:ea typeface="Abadi MT Condensed Light" charset="0"/>
                <a:cs typeface="Abadi MT Condensed Light" charset="0"/>
              </a:rPr>
              <a:t>Example: increasing the amount of time a plant is in sunlight increases plant growth</a:t>
            </a:r>
          </a:p>
          <a:p>
            <a:pPr lvl="2" algn="just">
              <a:lnSpc>
                <a:spcPct val="100000"/>
              </a:lnSpc>
            </a:pPr>
            <a:r>
              <a:rPr lang="en-US" altLang="en-US" sz="2400" spc="300" dirty="0">
                <a:solidFill>
                  <a:schemeClr val="bg1"/>
                </a:solidFill>
                <a:latin typeface="Abadi MT Condensed Light" charset="0"/>
                <a:ea typeface="Abadi MT Condensed Light" charset="0"/>
                <a:cs typeface="Abadi MT Condensed Light" charset="0"/>
              </a:rPr>
              <a:t>can be called also as </a:t>
            </a:r>
            <a:r>
              <a:rPr lang="en-US" altLang="en-US" sz="3600" b="1" spc="300" dirty="0">
                <a:solidFill>
                  <a:srgbClr val="FFFF00"/>
                </a:solidFill>
                <a:latin typeface="Abadi MT Condensed Light" charset="0"/>
                <a:ea typeface="Abadi MT Condensed Light" charset="0"/>
                <a:cs typeface="Abadi MT Condensed Light" charset="0"/>
              </a:rPr>
              <a:t>RELATIONAL STATEMENTS</a:t>
            </a:r>
          </a:p>
          <a:p>
            <a:pPr algn="just" eaLnBrk="1" hangingPunct="1">
              <a:lnSpc>
                <a:spcPct val="150000"/>
              </a:lnSpc>
            </a:pPr>
            <a:endParaRPr lang="en-US" altLang="en-US" sz="4400" spc="300" dirty="0">
              <a:solidFill>
                <a:schemeClr val="bg1"/>
              </a:solidFill>
              <a:latin typeface="Abadi MT Condensed Light" charset="0"/>
              <a:ea typeface="Abadi MT Condensed Light" charset="0"/>
              <a:cs typeface="Abadi MT Condensed Light" charset="0"/>
            </a:endParaRPr>
          </a:p>
        </p:txBody>
      </p:sp>
    </p:spTree>
    <p:extLst>
      <p:ext uri="{BB962C8B-B14F-4D97-AF65-F5344CB8AC3E}">
        <p14:creationId xmlns:p14="http://schemas.microsoft.com/office/powerpoint/2010/main" val="758308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additive="base">
                                        <p:cTn id="13"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3">
                                            <p:txEl>
                                              <p:pRg st="1" end="1"/>
                                            </p:txEl>
                                          </p:spTgt>
                                        </p:tgtEl>
                                        <p:attrNameLst>
                                          <p:attrName>style.visibility</p:attrName>
                                        </p:attrNameLst>
                                      </p:cBhvr>
                                      <p:to>
                                        <p:strVal val="visible"/>
                                      </p:to>
                                    </p:set>
                                    <p:anim calcmode="lin" valueType="num">
                                      <p:cBhvr additive="base">
                                        <p:cTn id="19"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483">
                                            <p:txEl>
                                              <p:pRg st="2" end="2"/>
                                            </p:txEl>
                                          </p:spTgt>
                                        </p:tgtEl>
                                        <p:attrNameLst>
                                          <p:attrName>style.visibility</p:attrName>
                                        </p:attrNameLst>
                                      </p:cBhvr>
                                      <p:to>
                                        <p:strVal val="visible"/>
                                      </p:to>
                                    </p:set>
                                    <p:anim calcmode="lin" valueType="num">
                                      <p:cBhvr additive="base">
                                        <p:cTn id="23"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48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483">
                                            <p:txEl>
                                              <p:pRg st="3" end="3"/>
                                            </p:txEl>
                                          </p:spTgt>
                                        </p:tgtEl>
                                        <p:attrNameLst>
                                          <p:attrName>style.visibility</p:attrName>
                                        </p:attrNameLst>
                                      </p:cBhvr>
                                      <p:to>
                                        <p:strVal val="visible"/>
                                      </p:to>
                                    </p:set>
                                    <p:anim calcmode="lin" valueType="num">
                                      <p:cBhvr additive="base">
                                        <p:cTn id="27"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4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2048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12192000" cy="6858000"/>
          </a:xfrm>
          <a:prstGeom prst="rect">
            <a:avLst/>
          </a:prstGeom>
        </p:spPr>
      </p:pic>
      <p:sp>
        <p:nvSpPr>
          <p:cNvPr id="9218" name="Title 1"/>
          <p:cNvSpPr>
            <a:spLocks noGrp="1"/>
          </p:cNvSpPr>
          <p:nvPr>
            <p:ph type="title"/>
          </p:nvPr>
        </p:nvSpPr>
        <p:spPr>
          <a:xfrm>
            <a:off x="450270" y="466100"/>
            <a:ext cx="5511618" cy="866786"/>
          </a:xfrm>
        </p:spPr>
        <p:txBody>
          <a:bodyPr>
            <a:noAutofit/>
          </a:bodyPr>
          <a:lstStyle/>
          <a:p>
            <a:pPr marL="54864" algn="ctr" eaLnBrk="1" fontAlgn="auto" hangingPunct="1">
              <a:spcAft>
                <a:spcPts val="0"/>
              </a:spcAft>
              <a:defRPr/>
            </a:pPr>
            <a:r>
              <a:rPr lang="en-US" sz="6000" b="1" spc="600" dirty="0">
                <a:solidFill>
                  <a:schemeClr val="bg1"/>
                </a:solidFill>
                <a:latin typeface="Abadi MT Condensed Extra Bold" charset="0"/>
                <a:ea typeface="Abadi MT Condensed Extra Bold" charset="0"/>
                <a:cs typeface="Abadi MT Condensed Extra Bold" charset="0"/>
              </a:rPr>
              <a:t>HYPOTHESES</a:t>
            </a:r>
            <a:endParaRPr lang="en-US" sz="4000" b="1" spc="600" dirty="0">
              <a:solidFill>
                <a:schemeClr val="bg1"/>
              </a:solidFill>
              <a:latin typeface="Abadi MT Condensed Extra Bold" charset="0"/>
              <a:ea typeface="Abadi MT Condensed Extra Bold" charset="0"/>
              <a:cs typeface="Abadi MT Condensed Extra Bold" charset="0"/>
            </a:endParaRPr>
          </a:p>
        </p:txBody>
      </p:sp>
      <p:sp>
        <p:nvSpPr>
          <p:cNvPr id="21507" name="Content Placeholder 2"/>
          <p:cNvSpPr>
            <a:spLocks noGrp="1"/>
          </p:cNvSpPr>
          <p:nvPr>
            <p:ph idx="1"/>
          </p:nvPr>
        </p:nvSpPr>
        <p:spPr>
          <a:xfrm>
            <a:off x="677218" y="1460902"/>
            <a:ext cx="5650430" cy="4716166"/>
          </a:xfrm>
          <a:noFill/>
          <a:ln>
            <a:noFill/>
          </a:ln>
        </p:spPr>
        <p:txBody>
          <a:bodyPr>
            <a:normAutofit/>
          </a:bodyPr>
          <a:lstStyle/>
          <a:p>
            <a:pPr algn="just" eaLnBrk="1" hangingPunct="1">
              <a:lnSpc>
                <a:spcPct val="150000"/>
              </a:lnSpc>
            </a:pPr>
            <a:r>
              <a:rPr lang="en-US" altLang="en-US" sz="2400" b="1" spc="300" dirty="0">
                <a:latin typeface="Abadi MT Condensed Light" charset="0"/>
                <a:ea typeface="Abadi MT Condensed Light" charset="0"/>
                <a:cs typeface="Abadi MT Condensed Light" charset="0"/>
              </a:rPr>
              <a:t>FORMAL STATEMENTS </a:t>
            </a:r>
            <a:r>
              <a:rPr lang="en-US" altLang="en-US" sz="2400" spc="300" dirty="0">
                <a:latin typeface="Abadi MT Condensed Light" charset="0"/>
                <a:ea typeface="Abadi MT Condensed Light" charset="0"/>
                <a:cs typeface="Abadi MT Condensed Light" charset="0"/>
              </a:rPr>
              <a:t>that translate propositions into formal statements DESCRIBING an expected RELATIONSHIP between concepts </a:t>
            </a:r>
          </a:p>
          <a:p>
            <a:pPr algn="just" eaLnBrk="1" hangingPunct="1">
              <a:lnSpc>
                <a:spcPct val="150000"/>
              </a:lnSpc>
            </a:pPr>
            <a:r>
              <a:rPr lang="en-US" altLang="en-US" sz="2400" spc="300" dirty="0">
                <a:latin typeface="Abadi MT Condensed Light" charset="0"/>
                <a:ea typeface="Abadi MT Condensed Light" charset="0"/>
                <a:cs typeface="Abadi MT Condensed Light" charset="0"/>
              </a:rPr>
              <a:t>Stated in a way that can be </a:t>
            </a:r>
            <a:r>
              <a:rPr lang="en-US" altLang="en-US" sz="2400" b="1" u="sng" spc="300" dirty="0">
                <a:latin typeface="Abadi MT Condensed Light" charset="0"/>
                <a:ea typeface="Abadi MT Condensed Light" charset="0"/>
                <a:cs typeface="Abadi MT Condensed Light" charset="0"/>
              </a:rPr>
              <a:t>PROVEN</a:t>
            </a:r>
            <a:r>
              <a:rPr lang="en-US" altLang="en-US" sz="2400" spc="300" dirty="0">
                <a:latin typeface="Abadi MT Condensed Light" charset="0"/>
                <a:ea typeface="Abadi MT Condensed Light" charset="0"/>
                <a:cs typeface="Abadi MT Condensed Light" charset="0"/>
              </a:rPr>
              <a:t> or </a:t>
            </a:r>
            <a:r>
              <a:rPr lang="en-US" altLang="en-US" sz="2400" b="1" u="sng" spc="300" dirty="0">
                <a:latin typeface="Abadi MT Condensed Light" charset="0"/>
                <a:ea typeface="Abadi MT Condensed Light" charset="0"/>
                <a:cs typeface="Abadi MT Condensed Light" charset="0"/>
              </a:rPr>
              <a:t>DISPROVEN</a:t>
            </a:r>
            <a:r>
              <a:rPr lang="en-US" altLang="en-US" sz="2400" spc="300" dirty="0">
                <a:latin typeface="Abadi MT Condensed Light" charset="0"/>
                <a:ea typeface="Abadi MT Condensed Light" charset="0"/>
                <a:cs typeface="Abadi MT Condensed Light" charset="0"/>
              </a:rPr>
              <a:t> through research</a:t>
            </a:r>
          </a:p>
          <a:p>
            <a:pPr lvl="1" algn="just">
              <a:lnSpc>
                <a:spcPct val="150000"/>
              </a:lnSpc>
            </a:pPr>
            <a:r>
              <a:rPr lang="en-US" altLang="en-US" sz="2400" b="1" spc="300" dirty="0">
                <a:solidFill>
                  <a:schemeClr val="bg1"/>
                </a:solidFill>
                <a:latin typeface="Abadi MT Condensed Light" charset="0"/>
                <a:ea typeface="Abadi MT Condensed Light" charset="0"/>
                <a:cs typeface="Abadi MT Condensed Light" charset="0"/>
              </a:rPr>
              <a:t>EXAMPLE: Television and Attitude and Behavior of Toddlers</a:t>
            </a:r>
          </a:p>
        </p:txBody>
      </p:sp>
      <p:pic>
        <p:nvPicPr>
          <p:cNvPr id="3" name="Picture 2"/>
          <p:cNvPicPr>
            <a:picLocks noChangeAspect="1"/>
          </p:cNvPicPr>
          <p:nvPr/>
        </p:nvPicPr>
        <p:blipFill>
          <a:blip r:embed="rId4"/>
          <a:stretch>
            <a:fillRect/>
          </a:stretch>
        </p:blipFill>
        <p:spPr>
          <a:xfrm>
            <a:off x="956591" y="899493"/>
            <a:ext cx="5091684" cy="4610177"/>
          </a:xfrm>
          <a:prstGeom prst="rect">
            <a:avLst/>
          </a:prstGeom>
        </p:spPr>
      </p:pic>
      <p:pic>
        <p:nvPicPr>
          <p:cNvPr id="4" name="Picture 3"/>
          <p:cNvPicPr>
            <a:picLocks noChangeAspect="1"/>
          </p:cNvPicPr>
          <p:nvPr/>
        </p:nvPicPr>
        <p:blipFill>
          <a:blip r:embed="rId5"/>
          <a:stretch>
            <a:fillRect/>
          </a:stretch>
        </p:blipFill>
        <p:spPr>
          <a:xfrm>
            <a:off x="6308117" y="1332886"/>
            <a:ext cx="5451266" cy="3634177"/>
          </a:xfrm>
          <a:prstGeom prst="rect">
            <a:avLst/>
          </a:prstGeom>
        </p:spPr>
      </p:pic>
    </p:spTree>
    <p:extLst>
      <p:ext uri="{BB962C8B-B14F-4D97-AF65-F5344CB8AC3E}">
        <p14:creationId xmlns:p14="http://schemas.microsoft.com/office/powerpoint/2010/main" val="112212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507">
                                            <p:txEl>
                                              <p:pRg st="2" end="2"/>
                                            </p:txEl>
                                          </p:spTgt>
                                        </p:tgtEl>
                                        <p:attrNameLst>
                                          <p:attrName>style.visibility</p:attrName>
                                        </p:attrNameLst>
                                      </p:cBhvr>
                                      <p:to>
                                        <p:strVal val="visible"/>
                                      </p:to>
                                    </p:set>
                                    <p:anim calcmode="lin" valueType="num">
                                      <p:cBhvr additive="base">
                                        <p:cTn id="23"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ircle(in)">
                                      <p:cBhvr>
                                        <p:cTn id="29" dur="20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circle(in)">
                                      <p:cBhvr>
                                        <p:cTn id="3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21507"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 y="0"/>
            <a:ext cx="12191999" cy="6858000"/>
          </a:xfrm>
          <a:prstGeom prst="rect">
            <a:avLst/>
          </a:prstGeom>
        </p:spPr>
      </p:pic>
      <p:sp>
        <p:nvSpPr>
          <p:cNvPr id="10242" name="Title 1"/>
          <p:cNvSpPr>
            <a:spLocks noGrp="1"/>
          </p:cNvSpPr>
          <p:nvPr>
            <p:ph type="title"/>
          </p:nvPr>
        </p:nvSpPr>
        <p:spPr>
          <a:xfrm>
            <a:off x="361375" y="1466597"/>
            <a:ext cx="5443679" cy="1616594"/>
          </a:xfrm>
        </p:spPr>
        <p:txBody>
          <a:bodyPr>
            <a:noAutofit/>
          </a:bodyPr>
          <a:lstStyle/>
          <a:p>
            <a:pPr marL="54864" algn="ctr" eaLnBrk="1" fontAlgn="auto" hangingPunct="1">
              <a:spcAft>
                <a:spcPts val="0"/>
              </a:spcAft>
              <a:defRPr/>
            </a:pPr>
            <a:r>
              <a:rPr lang="en-US" sz="9600" b="1" spc="300" dirty="0">
                <a:solidFill>
                  <a:schemeClr val="bg1"/>
                </a:solidFill>
                <a:effectLst>
                  <a:glow rad="139700">
                    <a:schemeClr val="accent3">
                      <a:satMod val="175000"/>
                      <a:alpha val="40000"/>
                    </a:schemeClr>
                  </a:glow>
                </a:effectLst>
                <a:latin typeface="Abadi MT Condensed Extra Bold" charset="0"/>
                <a:ea typeface="Abadi MT Condensed Extra Bold" charset="0"/>
                <a:cs typeface="Abadi MT Condensed Extra Bold" charset="0"/>
              </a:rPr>
              <a:t>RESEARCH</a:t>
            </a:r>
            <a:endParaRPr lang="en-US" sz="7200" b="1" spc="300" dirty="0">
              <a:solidFill>
                <a:schemeClr val="bg1"/>
              </a:solidFill>
              <a:effectLst>
                <a:glow rad="139700">
                  <a:schemeClr val="accent3">
                    <a:satMod val="175000"/>
                    <a:alpha val="40000"/>
                  </a:schemeClr>
                </a:glow>
              </a:effectLst>
              <a:latin typeface="Abadi MT Condensed Extra Bold" charset="0"/>
              <a:ea typeface="Abadi MT Condensed Extra Bold" charset="0"/>
              <a:cs typeface="Abadi MT Condensed Extra Bold" charset="0"/>
            </a:endParaRPr>
          </a:p>
        </p:txBody>
      </p:sp>
      <p:sp>
        <p:nvSpPr>
          <p:cNvPr id="22531" name="Content Placeholder 2"/>
          <p:cNvSpPr>
            <a:spLocks noGrp="1"/>
          </p:cNvSpPr>
          <p:nvPr>
            <p:ph idx="1"/>
          </p:nvPr>
        </p:nvSpPr>
        <p:spPr>
          <a:xfrm>
            <a:off x="771041" y="2807084"/>
            <a:ext cx="5669660" cy="1680358"/>
          </a:xfrm>
          <a:noFill/>
          <a:ln>
            <a:noFill/>
          </a:ln>
        </p:spPr>
        <p:txBody>
          <a:bodyPr>
            <a:noAutofit/>
          </a:bodyPr>
          <a:lstStyle/>
          <a:p>
            <a:pPr algn="just" eaLnBrk="1" hangingPunct="1">
              <a:lnSpc>
                <a:spcPct val="150000"/>
              </a:lnSpc>
            </a:pPr>
            <a:r>
              <a:rPr lang="en-US" altLang="en-US" sz="3200" spc="300" dirty="0">
                <a:solidFill>
                  <a:schemeClr val="bg1"/>
                </a:solidFill>
                <a:latin typeface="Abadi MT Condensed Light" charset="0"/>
                <a:ea typeface="Abadi MT Condensed Light" charset="0"/>
                <a:cs typeface="Abadi MT Condensed Light" charset="0"/>
              </a:rPr>
              <a:t>An </a:t>
            </a:r>
            <a:r>
              <a:rPr lang="en-US" altLang="en-US" sz="3200" b="1" u="sng" spc="300" dirty="0">
                <a:solidFill>
                  <a:schemeClr val="bg1"/>
                </a:solidFill>
                <a:latin typeface="Abadi MT Condensed Light" charset="0"/>
                <a:ea typeface="Abadi MT Condensed Light" charset="0"/>
                <a:cs typeface="Abadi MT Condensed Light" charset="0"/>
              </a:rPr>
              <a:t>INQUIRY</a:t>
            </a:r>
            <a:r>
              <a:rPr lang="en-US" altLang="en-US" sz="3200" spc="300" dirty="0">
                <a:solidFill>
                  <a:schemeClr val="bg1"/>
                </a:solidFill>
                <a:latin typeface="Abadi MT Condensed Light" charset="0"/>
                <a:ea typeface="Abadi MT Condensed Light" charset="0"/>
                <a:cs typeface="Abadi MT Condensed Light" charset="0"/>
              </a:rPr>
              <a:t> or </a:t>
            </a:r>
            <a:r>
              <a:rPr lang="en-US" altLang="en-US" sz="3200" b="1" spc="300" dirty="0">
                <a:solidFill>
                  <a:schemeClr val="bg1"/>
                </a:solidFill>
                <a:latin typeface="Abadi MT Condensed Light" charset="0"/>
                <a:ea typeface="Abadi MT Condensed Light" charset="0"/>
                <a:cs typeface="Abadi MT Condensed Light" charset="0"/>
              </a:rPr>
              <a:t>INVESTIGATION</a:t>
            </a:r>
            <a:r>
              <a:rPr lang="en-US" altLang="en-US" sz="3200" spc="300" dirty="0">
                <a:solidFill>
                  <a:schemeClr val="bg1"/>
                </a:solidFill>
                <a:latin typeface="Abadi MT Condensed Light" charset="0"/>
                <a:ea typeface="Abadi MT Condensed Light" charset="0"/>
                <a:cs typeface="Abadi MT Condensed Light" charset="0"/>
              </a:rPr>
              <a:t> that assists in validating, refining, or generating theory</a:t>
            </a:r>
          </a:p>
          <a:p>
            <a:pPr algn="just" eaLnBrk="1" hangingPunct="1">
              <a:lnSpc>
                <a:spcPct val="150000"/>
              </a:lnSpc>
            </a:pPr>
            <a:r>
              <a:rPr lang="en-US" altLang="en-US" sz="2400" spc="300" dirty="0">
                <a:solidFill>
                  <a:schemeClr val="bg1"/>
                </a:solidFill>
                <a:latin typeface="Abadi MT Condensed Light" charset="0"/>
                <a:ea typeface="Abadi MT Condensed Light" charset="0"/>
                <a:cs typeface="Abadi MT Condensed Light" charset="0"/>
              </a:rPr>
              <a:t>Example: Evidence-based practices </a:t>
            </a:r>
          </a:p>
        </p:txBody>
      </p:sp>
    </p:spTree>
    <p:extLst>
      <p:ext uri="{BB962C8B-B14F-4D97-AF65-F5344CB8AC3E}">
        <p14:creationId xmlns:p14="http://schemas.microsoft.com/office/powerpoint/2010/main" val="279018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 calcmode="lin" valueType="num">
                                      <p:cBhvr additive="base">
                                        <p:cTn id="13"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531">
                                            <p:txEl>
                                              <p:pRg st="1" end="1"/>
                                            </p:txEl>
                                          </p:spTgt>
                                        </p:tgtEl>
                                        <p:attrNameLst>
                                          <p:attrName>style.visibility</p:attrName>
                                        </p:attrNameLst>
                                      </p:cBhvr>
                                      <p:to>
                                        <p:strVal val="visible"/>
                                      </p:to>
                                    </p:set>
                                    <p:anim calcmode="lin" valueType="num">
                                      <p:cBhvr additive="base">
                                        <p:cTn id="19"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22531"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12192000" cy="6901924"/>
          </a:xfrm>
          <a:prstGeom prst="rect">
            <a:avLst/>
          </a:prstGeom>
        </p:spPr>
      </p:pic>
      <p:sp>
        <p:nvSpPr>
          <p:cNvPr id="11266" name="Title 1"/>
          <p:cNvSpPr>
            <a:spLocks noGrp="1"/>
          </p:cNvSpPr>
          <p:nvPr>
            <p:ph type="title"/>
          </p:nvPr>
        </p:nvSpPr>
        <p:spPr>
          <a:xfrm>
            <a:off x="637223" y="617391"/>
            <a:ext cx="4953086" cy="921650"/>
          </a:xfrm>
        </p:spPr>
        <p:txBody>
          <a:bodyPr>
            <a:noAutofit/>
          </a:bodyPr>
          <a:lstStyle/>
          <a:p>
            <a:pPr marL="54864" algn="ctr" eaLnBrk="1" fontAlgn="auto" hangingPunct="1">
              <a:spcAft>
                <a:spcPts val="0"/>
              </a:spcAft>
              <a:defRPr/>
            </a:pPr>
            <a:r>
              <a:rPr lang="en-US" sz="13800" spc="6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rPr>
              <a:t>FACTS</a:t>
            </a:r>
            <a:endParaRPr lang="en-US" sz="5400" spc="6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endParaRPr>
          </a:p>
        </p:txBody>
      </p:sp>
      <p:sp>
        <p:nvSpPr>
          <p:cNvPr id="23555" name="Content Placeholder 2"/>
          <p:cNvSpPr>
            <a:spLocks noGrp="1"/>
          </p:cNvSpPr>
          <p:nvPr>
            <p:ph idx="1"/>
          </p:nvPr>
        </p:nvSpPr>
        <p:spPr>
          <a:xfrm>
            <a:off x="1048512" y="2156430"/>
            <a:ext cx="8552688" cy="4511442"/>
          </a:xfrm>
          <a:noFill/>
          <a:ln>
            <a:noFill/>
          </a:ln>
        </p:spPr>
        <p:txBody>
          <a:bodyPr>
            <a:normAutofit/>
          </a:bodyPr>
          <a:lstStyle/>
          <a:p>
            <a:pPr algn="just" eaLnBrk="1" hangingPunct="1">
              <a:lnSpc>
                <a:spcPct val="150000"/>
              </a:lnSpc>
            </a:pPr>
            <a:r>
              <a:rPr lang="en-US" altLang="en-US" sz="2800" spc="300" dirty="0">
                <a:solidFill>
                  <a:schemeClr val="tx1"/>
                </a:solidFill>
                <a:latin typeface="Abadi MT Condensed Light" charset="0"/>
                <a:ea typeface="Abadi MT Condensed Light" charset="0"/>
                <a:cs typeface="Abadi MT Condensed Light" charset="0"/>
              </a:rPr>
              <a:t>Factual meaning </a:t>
            </a:r>
            <a:r>
              <a:rPr lang="en-US" altLang="en-US" sz="2800" b="1" u="sng" spc="300" dirty="0">
                <a:solidFill>
                  <a:schemeClr val="tx1"/>
                </a:solidFill>
                <a:latin typeface="Abadi MT Condensed Light" charset="0"/>
                <a:ea typeface="Abadi MT Condensed Light" charset="0"/>
                <a:cs typeface="Abadi MT Condensed Light" charset="0"/>
              </a:rPr>
              <a:t>TRUE</a:t>
            </a:r>
          </a:p>
          <a:p>
            <a:pPr algn="just" eaLnBrk="1" hangingPunct="1">
              <a:lnSpc>
                <a:spcPct val="150000"/>
              </a:lnSpc>
            </a:pPr>
            <a:r>
              <a:rPr lang="en-US" altLang="en-US" sz="2800" spc="300" dirty="0">
                <a:solidFill>
                  <a:schemeClr val="tx1"/>
                </a:solidFill>
                <a:latin typeface="Abadi MT Condensed Light" charset="0"/>
                <a:ea typeface="Abadi MT Condensed Light" charset="0"/>
                <a:cs typeface="Abadi MT Condensed Light" charset="0"/>
              </a:rPr>
              <a:t>A </a:t>
            </a:r>
            <a:r>
              <a:rPr lang="en-US" altLang="en-US" sz="2800" b="1" spc="300" dirty="0">
                <a:solidFill>
                  <a:schemeClr val="tx1"/>
                </a:solidFill>
                <a:latin typeface="Abadi MT Condensed Light" charset="0"/>
                <a:ea typeface="Abadi MT Condensed Light" charset="0"/>
                <a:cs typeface="Abadi MT Condensed Light" charset="0"/>
              </a:rPr>
              <a:t>DOING</a:t>
            </a:r>
          </a:p>
          <a:p>
            <a:pPr algn="just" eaLnBrk="1" hangingPunct="1">
              <a:lnSpc>
                <a:spcPct val="150000"/>
              </a:lnSpc>
            </a:pPr>
            <a:r>
              <a:rPr lang="en-US" altLang="en-US" sz="2800" spc="300" dirty="0">
                <a:solidFill>
                  <a:schemeClr val="tx1"/>
                </a:solidFill>
                <a:latin typeface="Abadi MT Condensed Light" charset="0"/>
                <a:ea typeface="Abadi MT Condensed Light" charset="0"/>
                <a:cs typeface="Abadi MT Condensed Light" charset="0"/>
              </a:rPr>
              <a:t>What actually happened</a:t>
            </a:r>
          </a:p>
          <a:p>
            <a:pPr algn="just" eaLnBrk="1" hangingPunct="1">
              <a:lnSpc>
                <a:spcPct val="150000"/>
              </a:lnSpc>
            </a:pPr>
            <a:r>
              <a:rPr lang="en-US" altLang="en-US" sz="2800" spc="300" dirty="0">
                <a:solidFill>
                  <a:schemeClr val="tx1"/>
                </a:solidFill>
                <a:latin typeface="Abadi MT Condensed Light" charset="0"/>
                <a:ea typeface="Abadi MT Condensed Light" charset="0"/>
                <a:cs typeface="Abadi MT Condensed Light" charset="0"/>
              </a:rPr>
              <a:t>Observations consistently proved true over time</a:t>
            </a:r>
          </a:p>
          <a:p>
            <a:pPr lvl="1" algn="just">
              <a:lnSpc>
                <a:spcPct val="150000"/>
              </a:lnSpc>
            </a:pPr>
            <a:r>
              <a:rPr lang="en-US" altLang="en-US" sz="2000" b="1" i="1" spc="300" dirty="0">
                <a:solidFill>
                  <a:schemeClr val="tx1"/>
                </a:solidFill>
                <a:latin typeface="Abadi MT Condensed Light" charset="0"/>
                <a:ea typeface="Abadi MT Condensed Light" charset="0"/>
                <a:cs typeface="Abadi MT Condensed Light" charset="0"/>
              </a:rPr>
              <a:t>Example: presence of mother VERSUS baby crying</a:t>
            </a:r>
          </a:p>
        </p:txBody>
      </p:sp>
    </p:spTree>
    <p:extLst>
      <p:ext uri="{BB962C8B-B14F-4D97-AF65-F5344CB8AC3E}">
        <p14:creationId xmlns:p14="http://schemas.microsoft.com/office/powerpoint/2010/main" val="253915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 calcmode="lin" valueType="num">
                                      <p:cBhvr>
                                        <p:cTn id="13" dur="500" fill="hold"/>
                                        <p:tgtEl>
                                          <p:spTgt spid="2355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3555">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355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3555">
                                            <p:txEl>
                                              <p:pRg st="1" end="1"/>
                                            </p:txEl>
                                          </p:spTgt>
                                        </p:tgtEl>
                                        <p:attrNameLst>
                                          <p:attrName>style.visibility</p:attrName>
                                        </p:attrNameLst>
                                      </p:cBhvr>
                                      <p:to>
                                        <p:strVal val="visible"/>
                                      </p:to>
                                    </p:set>
                                    <p:anim calcmode="lin" valueType="num">
                                      <p:cBhvr>
                                        <p:cTn id="20" dur="500" fill="hold"/>
                                        <p:tgtEl>
                                          <p:spTgt spid="23555">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23555">
                                            <p:txEl>
                                              <p:pRg st="1" end="1"/>
                                            </p:txEl>
                                          </p:spTgt>
                                        </p:tgtEl>
                                        <p:attrNameLst>
                                          <p:attrName>ppt_h</p:attrName>
                                        </p:attrNameLst>
                                      </p:cBhvr>
                                      <p:tavLst>
                                        <p:tav tm="0">
                                          <p:val>
                                            <p:fltVal val="0"/>
                                          </p:val>
                                        </p:tav>
                                        <p:tav tm="100000">
                                          <p:val>
                                            <p:strVal val="#ppt_h"/>
                                          </p:val>
                                        </p:tav>
                                      </p:tavLst>
                                    </p:anim>
                                    <p:animEffect transition="in" filter="fade">
                                      <p:cBhvr>
                                        <p:cTn id="22" dur="500"/>
                                        <p:tgtEl>
                                          <p:spTgt spid="2355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3555">
                                            <p:txEl>
                                              <p:pRg st="2" end="2"/>
                                            </p:txEl>
                                          </p:spTgt>
                                        </p:tgtEl>
                                        <p:attrNameLst>
                                          <p:attrName>style.visibility</p:attrName>
                                        </p:attrNameLst>
                                      </p:cBhvr>
                                      <p:to>
                                        <p:strVal val="visible"/>
                                      </p:to>
                                    </p:set>
                                    <p:anim calcmode="lin" valueType="num">
                                      <p:cBhvr>
                                        <p:cTn id="27" dur="500" fill="hold"/>
                                        <p:tgtEl>
                                          <p:spTgt spid="23555">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23555">
                                            <p:txEl>
                                              <p:pRg st="2" end="2"/>
                                            </p:txEl>
                                          </p:spTgt>
                                        </p:tgtEl>
                                        <p:attrNameLst>
                                          <p:attrName>ppt_h</p:attrName>
                                        </p:attrNameLst>
                                      </p:cBhvr>
                                      <p:tavLst>
                                        <p:tav tm="0">
                                          <p:val>
                                            <p:fltVal val="0"/>
                                          </p:val>
                                        </p:tav>
                                        <p:tav tm="100000">
                                          <p:val>
                                            <p:strVal val="#ppt_h"/>
                                          </p:val>
                                        </p:tav>
                                      </p:tavLst>
                                    </p:anim>
                                    <p:animEffect transition="in" filter="fade">
                                      <p:cBhvr>
                                        <p:cTn id="29" dur="500"/>
                                        <p:tgtEl>
                                          <p:spTgt spid="2355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3555">
                                            <p:txEl>
                                              <p:pRg st="3" end="3"/>
                                            </p:txEl>
                                          </p:spTgt>
                                        </p:tgtEl>
                                        <p:attrNameLst>
                                          <p:attrName>style.visibility</p:attrName>
                                        </p:attrNameLst>
                                      </p:cBhvr>
                                      <p:to>
                                        <p:strVal val="visible"/>
                                      </p:to>
                                    </p:set>
                                    <p:anim calcmode="lin" valueType="num">
                                      <p:cBhvr>
                                        <p:cTn id="34" dur="500" fill="hold"/>
                                        <p:tgtEl>
                                          <p:spTgt spid="23555">
                                            <p:txEl>
                                              <p:pRg st="3" end="3"/>
                                            </p:txEl>
                                          </p:spTgt>
                                        </p:tgtEl>
                                        <p:attrNameLst>
                                          <p:attrName>ppt_w</p:attrName>
                                        </p:attrNameLst>
                                      </p:cBhvr>
                                      <p:tavLst>
                                        <p:tav tm="0">
                                          <p:val>
                                            <p:fltVal val="0"/>
                                          </p:val>
                                        </p:tav>
                                        <p:tav tm="100000">
                                          <p:val>
                                            <p:strVal val="#ppt_w"/>
                                          </p:val>
                                        </p:tav>
                                      </p:tavLst>
                                    </p:anim>
                                    <p:anim calcmode="lin" valueType="num">
                                      <p:cBhvr>
                                        <p:cTn id="35" dur="500" fill="hold"/>
                                        <p:tgtEl>
                                          <p:spTgt spid="23555">
                                            <p:txEl>
                                              <p:pRg st="3" end="3"/>
                                            </p:txEl>
                                          </p:spTgt>
                                        </p:tgtEl>
                                        <p:attrNameLst>
                                          <p:attrName>ppt_h</p:attrName>
                                        </p:attrNameLst>
                                      </p:cBhvr>
                                      <p:tavLst>
                                        <p:tav tm="0">
                                          <p:val>
                                            <p:fltVal val="0"/>
                                          </p:val>
                                        </p:tav>
                                        <p:tav tm="100000">
                                          <p:val>
                                            <p:strVal val="#ppt_h"/>
                                          </p:val>
                                        </p:tav>
                                      </p:tavLst>
                                    </p:anim>
                                    <p:animEffect transition="in" filter="fade">
                                      <p:cBhvr>
                                        <p:cTn id="36" dur="500"/>
                                        <p:tgtEl>
                                          <p:spTgt spid="23555">
                                            <p:txEl>
                                              <p:pRg st="3" end="3"/>
                                            </p:txEl>
                                          </p:spTgt>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3555">
                                            <p:txEl>
                                              <p:pRg st="4" end="4"/>
                                            </p:txEl>
                                          </p:spTgt>
                                        </p:tgtEl>
                                        <p:attrNameLst>
                                          <p:attrName>style.visibility</p:attrName>
                                        </p:attrNameLst>
                                      </p:cBhvr>
                                      <p:to>
                                        <p:strVal val="visible"/>
                                      </p:to>
                                    </p:set>
                                    <p:anim calcmode="lin" valueType="num">
                                      <p:cBhvr>
                                        <p:cTn id="39" dur="500" fill="hold"/>
                                        <p:tgtEl>
                                          <p:spTgt spid="23555">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23555">
                                            <p:txEl>
                                              <p:pRg st="4" end="4"/>
                                            </p:txEl>
                                          </p:spTgt>
                                        </p:tgtEl>
                                        <p:attrNameLst>
                                          <p:attrName>ppt_h</p:attrName>
                                        </p:attrNameLst>
                                      </p:cBhvr>
                                      <p:tavLst>
                                        <p:tav tm="0">
                                          <p:val>
                                            <p:fltVal val="0"/>
                                          </p:val>
                                        </p:tav>
                                        <p:tav tm="100000">
                                          <p:val>
                                            <p:strVal val="#ppt_h"/>
                                          </p:val>
                                        </p:tav>
                                      </p:tavLst>
                                    </p:anim>
                                    <p:animEffect transition="in" filter="fade">
                                      <p:cBhvr>
                                        <p:cTn id="41" dur="500"/>
                                        <p:tgtEl>
                                          <p:spTgt spid="235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2355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everandandys.files.wordpress.com/2013/01/url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79484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326112" cy="6858000"/>
          </a:xfrm>
          <a:prstGeom prst="rect">
            <a:avLst/>
          </a:prstGeom>
        </p:spPr>
      </p:pic>
      <p:sp>
        <p:nvSpPr>
          <p:cNvPr id="13314" name="Title 1"/>
          <p:cNvSpPr>
            <a:spLocks noGrp="1"/>
          </p:cNvSpPr>
          <p:nvPr>
            <p:ph type="title"/>
          </p:nvPr>
        </p:nvSpPr>
        <p:spPr>
          <a:xfrm>
            <a:off x="609046" y="405061"/>
            <a:ext cx="3833906" cy="939938"/>
          </a:xfrm>
        </p:spPr>
        <p:txBody>
          <a:bodyPr>
            <a:noAutofit/>
          </a:bodyPr>
          <a:lstStyle/>
          <a:p>
            <a:pPr marL="54864" algn="ctr" eaLnBrk="1" fontAlgn="auto" hangingPunct="1">
              <a:spcAft>
                <a:spcPts val="0"/>
              </a:spcAft>
              <a:defRPr/>
            </a:pPr>
            <a:r>
              <a:rPr lang="en-US" sz="11500" spc="3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rPr>
              <a:t>LAW</a:t>
            </a:r>
            <a:endParaRPr lang="en-US" sz="5400" spc="300" dirty="0">
              <a:solidFill>
                <a:schemeClr val="tx2">
                  <a:tint val="100000"/>
                  <a:shade val="90000"/>
                  <a:satMod val="250000"/>
                  <a:alpha val="100000"/>
                </a:schemeClr>
              </a:solidFill>
              <a:latin typeface="Abadi MT Condensed Extra Bold" charset="0"/>
              <a:ea typeface="Abadi MT Condensed Extra Bold" charset="0"/>
              <a:cs typeface="Abadi MT Condensed Extra Bold" charset="0"/>
            </a:endParaRPr>
          </a:p>
        </p:txBody>
      </p:sp>
      <p:sp>
        <p:nvSpPr>
          <p:cNvPr id="25603" name="Content Placeholder 2"/>
          <p:cNvSpPr>
            <a:spLocks noGrp="1"/>
          </p:cNvSpPr>
          <p:nvPr>
            <p:ph idx="1"/>
          </p:nvPr>
        </p:nvSpPr>
        <p:spPr>
          <a:xfrm>
            <a:off x="5467634" y="623930"/>
            <a:ext cx="6511004" cy="3984646"/>
          </a:xfrm>
          <a:noFill/>
          <a:ln>
            <a:noFill/>
          </a:ln>
        </p:spPr>
        <p:txBody>
          <a:bodyPr>
            <a:normAutofit/>
          </a:bodyPr>
          <a:lstStyle/>
          <a:p>
            <a:pPr algn="just" eaLnBrk="1" hangingPunct="1">
              <a:lnSpc>
                <a:spcPct val="150000"/>
              </a:lnSpc>
            </a:pPr>
            <a:r>
              <a:rPr lang="en-US" altLang="en-US" sz="2400" b="1" u="sng" spc="300" dirty="0">
                <a:solidFill>
                  <a:schemeClr val="tx1"/>
                </a:solidFill>
                <a:latin typeface="Abadi MT Condensed Light" charset="0"/>
                <a:ea typeface="Abadi MT Condensed Light" charset="0"/>
                <a:cs typeface="Abadi MT Condensed Light" charset="0"/>
              </a:rPr>
              <a:t>WRITTEN</a:t>
            </a:r>
            <a:r>
              <a:rPr lang="en-US" altLang="en-US" sz="2400" spc="300" dirty="0">
                <a:solidFill>
                  <a:schemeClr val="tx1"/>
                </a:solidFill>
                <a:latin typeface="Abadi MT Condensed Light" charset="0"/>
                <a:ea typeface="Abadi MT Condensed Light" charset="0"/>
                <a:cs typeface="Abadi MT Condensed Light" charset="0"/>
              </a:rPr>
              <a:t> rules on behavior</a:t>
            </a:r>
          </a:p>
          <a:p>
            <a:pPr algn="just" eaLnBrk="1" hangingPunct="1">
              <a:lnSpc>
                <a:spcPct val="150000"/>
              </a:lnSpc>
            </a:pPr>
            <a:r>
              <a:rPr lang="en-US" altLang="en-US" sz="2400" spc="300" dirty="0">
                <a:solidFill>
                  <a:schemeClr val="tx1"/>
                </a:solidFill>
                <a:latin typeface="Abadi MT Condensed Light" charset="0"/>
                <a:ea typeface="Abadi MT Condensed Light" charset="0"/>
                <a:cs typeface="Abadi MT Condensed Light" charset="0"/>
              </a:rPr>
              <a:t>Built on </a:t>
            </a:r>
            <a:r>
              <a:rPr lang="en-US" altLang="en-US" sz="2400" b="1" spc="300" dirty="0">
                <a:solidFill>
                  <a:schemeClr val="tx1"/>
                </a:solidFill>
                <a:latin typeface="Abadi MT Condensed Light" charset="0"/>
                <a:ea typeface="Abadi MT Condensed Light" charset="0"/>
                <a:cs typeface="Abadi MT Condensed Light" charset="0"/>
              </a:rPr>
              <a:t>FACTS</a:t>
            </a:r>
            <a:r>
              <a:rPr lang="en-US" altLang="en-US" sz="2400" spc="300" dirty="0">
                <a:solidFill>
                  <a:schemeClr val="tx1"/>
                </a:solidFill>
                <a:latin typeface="Abadi MT Condensed Light" charset="0"/>
                <a:ea typeface="Abadi MT Condensed Light" charset="0"/>
                <a:cs typeface="Abadi MT Condensed Light" charset="0"/>
              </a:rPr>
              <a:t> and </a:t>
            </a:r>
            <a:r>
              <a:rPr lang="en-US" altLang="en-US" sz="2400" b="1" spc="300" dirty="0">
                <a:solidFill>
                  <a:schemeClr val="tx1"/>
                </a:solidFill>
                <a:latin typeface="Abadi MT Condensed Light" charset="0"/>
                <a:ea typeface="Abadi MT Condensed Light" charset="0"/>
                <a:cs typeface="Abadi MT Condensed Light" charset="0"/>
              </a:rPr>
              <a:t>PRINCIPLES</a:t>
            </a:r>
            <a:r>
              <a:rPr lang="en-US" altLang="en-US" sz="2400" spc="300" dirty="0">
                <a:solidFill>
                  <a:schemeClr val="tx1"/>
                </a:solidFill>
                <a:latin typeface="Abadi MT Condensed Light" charset="0"/>
                <a:ea typeface="Abadi MT Condensed Light" charset="0"/>
                <a:cs typeface="Abadi MT Condensed Light" charset="0"/>
              </a:rPr>
              <a:t> that guides intellectual thought and behavior</a:t>
            </a:r>
          </a:p>
          <a:p>
            <a:pPr lvl="1" algn="just">
              <a:lnSpc>
                <a:spcPct val="150000"/>
              </a:lnSpc>
            </a:pPr>
            <a:r>
              <a:rPr lang="en-US" altLang="en-US" sz="2000" spc="300" dirty="0">
                <a:solidFill>
                  <a:schemeClr val="tx1"/>
                </a:solidFill>
                <a:latin typeface="Abadi MT Condensed Light" charset="0"/>
                <a:ea typeface="Abadi MT Condensed Light" charset="0"/>
                <a:cs typeface="Abadi MT Condensed Light" charset="0"/>
              </a:rPr>
              <a:t>Example: </a:t>
            </a:r>
          </a:p>
          <a:p>
            <a:pPr lvl="2" algn="just">
              <a:lnSpc>
                <a:spcPct val="150000"/>
              </a:lnSpc>
            </a:pPr>
            <a:r>
              <a:rPr lang="en-US" altLang="en-US" sz="1800" b="1" i="1" spc="300" dirty="0">
                <a:solidFill>
                  <a:schemeClr val="tx1"/>
                </a:solidFill>
                <a:latin typeface="Abadi MT Condensed Light" charset="0"/>
                <a:ea typeface="Abadi MT Condensed Light" charset="0"/>
                <a:cs typeface="Abadi MT Condensed Light" charset="0"/>
              </a:rPr>
              <a:t>Student decorum as written in the Student Handbook</a:t>
            </a:r>
          </a:p>
          <a:p>
            <a:pPr lvl="2" algn="just">
              <a:lnSpc>
                <a:spcPct val="150000"/>
              </a:lnSpc>
            </a:pPr>
            <a:r>
              <a:rPr lang="en-US" altLang="en-US" sz="1800" b="1" i="1" spc="300" dirty="0">
                <a:solidFill>
                  <a:schemeClr val="tx1"/>
                </a:solidFill>
                <a:latin typeface="Abadi MT Condensed Light" charset="0"/>
                <a:ea typeface="Abadi MT Condensed Light" charset="0"/>
                <a:cs typeface="Abadi MT Condensed Light" charset="0"/>
              </a:rPr>
              <a:t>Rules during mealtime</a:t>
            </a:r>
          </a:p>
        </p:txBody>
      </p:sp>
    </p:spTree>
    <p:extLst>
      <p:ext uri="{BB962C8B-B14F-4D97-AF65-F5344CB8AC3E}">
        <p14:creationId xmlns:p14="http://schemas.microsoft.com/office/powerpoint/2010/main" val="313563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 calcmode="lin" valueType="num">
                                      <p:cBhvr additive="base">
                                        <p:cTn id="13"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3">
                                            <p:txEl>
                                              <p:pRg st="1" end="1"/>
                                            </p:txEl>
                                          </p:spTgt>
                                        </p:tgtEl>
                                        <p:attrNameLst>
                                          <p:attrName>style.visibility</p:attrName>
                                        </p:attrNameLst>
                                      </p:cBhvr>
                                      <p:to>
                                        <p:strVal val="visible"/>
                                      </p:to>
                                    </p:set>
                                    <p:anim calcmode="lin" valueType="num">
                                      <p:cBhvr additive="base">
                                        <p:cTn id="19"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anim calcmode="lin" valueType="num">
                                      <p:cBhvr additive="base">
                                        <p:cTn id="23" dur="5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560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603">
                                            <p:txEl>
                                              <p:pRg st="3" end="3"/>
                                            </p:txEl>
                                          </p:spTgt>
                                        </p:tgtEl>
                                        <p:attrNameLst>
                                          <p:attrName>style.visibility</p:attrName>
                                        </p:attrNameLst>
                                      </p:cBhvr>
                                      <p:to>
                                        <p:strVal val="visible"/>
                                      </p:to>
                                    </p:set>
                                    <p:anim calcmode="lin" valueType="num">
                                      <p:cBhvr additive="base">
                                        <p:cTn id="27" dur="5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560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603">
                                            <p:txEl>
                                              <p:pRg st="4" end="4"/>
                                            </p:txEl>
                                          </p:spTgt>
                                        </p:tgtEl>
                                        <p:attrNameLst>
                                          <p:attrName>style.visibility</p:attrName>
                                        </p:attrNameLst>
                                      </p:cBhvr>
                                      <p:to>
                                        <p:strVal val="visible"/>
                                      </p:to>
                                    </p:set>
                                    <p:anim calcmode="lin" valueType="num">
                                      <p:cBhvr additive="base">
                                        <p:cTn id="31" dur="5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2560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025786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2239" y="224135"/>
            <a:ext cx="4235455" cy="1446550"/>
          </a:xfrm>
          <a:prstGeom prst="rect">
            <a:avLst/>
          </a:prstGeom>
          <a:noFill/>
        </p:spPr>
        <p:txBody>
          <a:bodyPr wrap="none" lIns="91440" tIns="45720" rIns="91440" bIns="45720">
            <a:spAutoFit/>
          </a:bodyPr>
          <a:lstStyle/>
          <a:p>
            <a:pPr algn="ctr"/>
            <a:r>
              <a:rPr lang="en-US" sz="8800" b="1" cap="none" spc="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Concept. </a:t>
            </a:r>
            <a:endPar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endParaRPr>
          </a:p>
        </p:txBody>
      </p:sp>
      <p:sp>
        <p:nvSpPr>
          <p:cNvPr id="6" name="Rectangle 5"/>
          <p:cNvSpPr/>
          <p:nvPr/>
        </p:nvSpPr>
        <p:spPr>
          <a:xfrm>
            <a:off x="2843848" y="1533352"/>
            <a:ext cx="3507692" cy="1446550"/>
          </a:xfrm>
          <a:prstGeom prst="rect">
            <a:avLst/>
          </a:prstGeom>
          <a:noFill/>
        </p:spPr>
        <p:txBody>
          <a:bodyPr wrap="none" lIns="91440" tIns="45720" rIns="91440" bIns="45720">
            <a:spAutoFit/>
          </a:bodyPr>
          <a:lstStyle/>
          <a:p>
            <a:pPr algn="ctr"/>
            <a:r>
              <a:rPr lang="en-US" sz="8000" b="1" cap="none" spc="0" dirty="0">
                <a:ln w="9525">
                  <a:solidFill>
                    <a:schemeClr val="bg1"/>
                  </a:solidFill>
                  <a:prstDash val="solid"/>
                </a:ln>
                <a:solidFill>
                  <a:srgbClr val="FF0000"/>
                </a:solidFill>
                <a:effectLst>
                  <a:outerShdw blurRad="12700" dist="38100" dir="2700000" algn="tl" rotWithShape="0">
                    <a:schemeClr val="bg1">
                      <a:lumMod val="50000"/>
                    </a:schemeClr>
                  </a:outerShdw>
                </a:effectLst>
                <a:latin typeface="Cooper Black" charset="0"/>
                <a:ea typeface="Cooper Black" charset="0"/>
                <a:cs typeface="Cooper Black" charset="0"/>
              </a:rPr>
              <a:t>Ideas</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7" name="Rectangle 6"/>
          <p:cNvSpPr/>
          <p:nvPr/>
        </p:nvSpPr>
        <p:spPr>
          <a:xfrm>
            <a:off x="630632" y="2842569"/>
            <a:ext cx="5915401" cy="1446550"/>
          </a:xfrm>
          <a:prstGeom prst="rect">
            <a:avLst/>
          </a:prstGeom>
          <a:noFill/>
        </p:spPr>
        <p:txBody>
          <a:bodyPr wrap="none" lIns="91440" tIns="45720" rIns="91440" bIns="45720">
            <a:spAutoFit/>
          </a:bodyPr>
          <a:lstStyle/>
          <a:p>
            <a:pPr algn="ctr"/>
            <a:r>
              <a:rPr lang="en-US" sz="7200" b="1" cap="none" spc="0"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latin typeface="Adobe Gothic Std B" charset="-127"/>
                <a:ea typeface="Adobe Gothic Std B" charset="-127"/>
                <a:cs typeface="Adobe Gothic Std B" charset="-127"/>
              </a:rPr>
              <a:t>Assumption</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8" name="Rectangle 7"/>
          <p:cNvSpPr/>
          <p:nvPr/>
        </p:nvSpPr>
        <p:spPr>
          <a:xfrm>
            <a:off x="6305366" y="86802"/>
            <a:ext cx="5990743" cy="1446550"/>
          </a:xfrm>
          <a:prstGeom prst="rect">
            <a:avLst/>
          </a:prstGeom>
          <a:noFill/>
        </p:spPr>
        <p:txBody>
          <a:bodyPr wrap="none" lIns="91440" tIns="45720" rIns="91440" bIns="45720">
            <a:spAutoFit/>
          </a:bodyPr>
          <a:lstStyle/>
          <a:p>
            <a:pPr algn="ctr"/>
            <a:r>
              <a:rPr lang="en-US" sz="6600" b="1" cap="none" spc="0" dirty="0">
                <a:ln w="9525">
                  <a:solidFill>
                    <a:schemeClr val="bg1"/>
                  </a:solidFill>
                  <a:prstDash val="solid"/>
                </a:ln>
                <a:solidFill>
                  <a:srgbClr val="00B050"/>
                </a:solidFill>
                <a:effectLst>
                  <a:outerShdw blurRad="12700" dist="38100" dir="2700000" algn="tl" rotWithShape="0">
                    <a:schemeClr val="bg1">
                      <a:lumMod val="50000"/>
                    </a:schemeClr>
                  </a:outerShdw>
                </a:effectLst>
                <a:latin typeface="+mj-lt"/>
                <a:ea typeface="Abadi MT Condensed Extra Bold" charset="0"/>
                <a:cs typeface="Abadi MT Condensed Extra Bold" charset="0"/>
              </a:rPr>
              <a:t>Proposition</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9" name="Rectangle 8"/>
          <p:cNvSpPr/>
          <p:nvPr/>
        </p:nvSpPr>
        <p:spPr>
          <a:xfrm>
            <a:off x="383079" y="5260262"/>
            <a:ext cx="6449201" cy="1446550"/>
          </a:xfrm>
          <a:prstGeom prst="rect">
            <a:avLst/>
          </a:prstGeom>
          <a:noFill/>
        </p:spPr>
        <p:txBody>
          <a:bodyPr wrap="none" lIns="91440" tIns="45720" rIns="91440" bIns="45720">
            <a:spAutoFit/>
          </a:bodyPr>
          <a:lstStyle/>
          <a:p>
            <a:pPr algn="ctr"/>
            <a:r>
              <a:rPr lang="en-US" sz="7200" b="1" cap="none" spc="0" dirty="0">
                <a:ln w="9525">
                  <a:solidFill>
                    <a:schemeClr val="bg1"/>
                  </a:solidFill>
                  <a:prstDash val="solid"/>
                </a:ln>
                <a:solidFill>
                  <a:srgbClr val="00B0F0"/>
                </a:solidFill>
                <a:effectLst>
                  <a:outerShdw blurRad="12700" dist="38100" dir="2700000" algn="tl" rotWithShape="0">
                    <a:schemeClr val="bg1">
                      <a:lumMod val="50000"/>
                    </a:schemeClr>
                  </a:outerShdw>
                </a:effectLst>
                <a:latin typeface="Cambria" charset="0"/>
                <a:ea typeface="Cambria" charset="0"/>
                <a:cs typeface="Cambria" charset="0"/>
              </a:rPr>
              <a:t>Phenomenon</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10" name="Rectangle 9"/>
          <p:cNvSpPr/>
          <p:nvPr/>
        </p:nvSpPr>
        <p:spPr>
          <a:xfrm>
            <a:off x="2580540" y="4151786"/>
            <a:ext cx="4634089" cy="1446550"/>
          </a:xfrm>
          <a:prstGeom prst="rect">
            <a:avLst/>
          </a:prstGeom>
          <a:noFill/>
        </p:spPr>
        <p:txBody>
          <a:bodyPr wrap="none" lIns="91440" tIns="45720" rIns="91440" bIns="45720">
            <a:spAutoFit/>
          </a:bodyPr>
          <a:lstStyle/>
          <a:p>
            <a:pPr algn="ctr"/>
            <a:r>
              <a:rPr lang="en-US" sz="8800" b="1" cap="none" spc="0" dirty="0">
                <a:ln w="9525">
                  <a:solidFill>
                    <a:schemeClr val="bg1"/>
                  </a:solidFill>
                  <a:prstDash val="solid"/>
                </a:ln>
                <a:solidFill>
                  <a:srgbClr val="FF2F92"/>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Principle</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11" name="Rectangle 10"/>
          <p:cNvSpPr/>
          <p:nvPr/>
        </p:nvSpPr>
        <p:spPr>
          <a:xfrm>
            <a:off x="6730379" y="2705236"/>
            <a:ext cx="5546711" cy="1446550"/>
          </a:xfrm>
          <a:prstGeom prst="rect">
            <a:avLst/>
          </a:prstGeom>
          <a:noFill/>
        </p:spPr>
        <p:txBody>
          <a:bodyPr wrap="none" lIns="91440" tIns="45720" rIns="91440" bIns="45720">
            <a:spAutoFit/>
          </a:bodyPr>
          <a:lstStyle/>
          <a:p>
            <a:pPr algn="ctr"/>
            <a:r>
              <a:rPr lang="en-US" sz="6600" b="1" i="1" cap="none" spc="0" dirty="0">
                <a:ln w="9525">
                  <a:solidFill>
                    <a:schemeClr val="bg1"/>
                  </a:solidFill>
                  <a:prstDash val="solid"/>
                </a:ln>
                <a:solidFill>
                  <a:srgbClr val="FFFF00"/>
                </a:solidFill>
                <a:effectLst>
                  <a:outerShdw blurRad="12700" dist="38100" dir="2700000" algn="tl" rotWithShape="0">
                    <a:schemeClr val="bg1">
                      <a:lumMod val="50000"/>
                    </a:schemeClr>
                  </a:outerShdw>
                </a:effectLst>
                <a:latin typeface="Arial Narrow" charset="0"/>
                <a:ea typeface="Arial Narrow" charset="0"/>
                <a:cs typeface="Arial Narrow" charset="0"/>
              </a:rPr>
              <a:t>HYPOTHESES</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12" name="Rectangle 11"/>
          <p:cNvSpPr/>
          <p:nvPr/>
        </p:nvSpPr>
        <p:spPr>
          <a:xfrm>
            <a:off x="6439705" y="1327353"/>
            <a:ext cx="4786888" cy="1446550"/>
          </a:xfrm>
          <a:prstGeom prst="rect">
            <a:avLst/>
          </a:prstGeom>
          <a:noFill/>
        </p:spPr>
        <p:txBody>
          <a:bodyPr wrap="none" lIns="91440" tIns="45720" rIns="91440" bIns="45720">
            <a:spAutoFit/>
          </a:bodyPr>
          <a:lstStyle/>
          <a:p>
            <a:pPr algn="ctr"/>
            <a:r>
              <a:rPr lang="en-US" sz="8000" b="1" cap="none" spc="0" dirty="0">
                <a:ln w="9525">
                  <a:solidFill>
                    <a:schemeClr val="bg1"/>
                  </a:solidFill>
                  <a:prstDash val="solid"/>
                </a:ln>
                <a:solidFill>
                  <a:schemeClr val="accent1">
                    <a:lumMod val="50000"/>
                  </a:schemeClr>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RESEARCH</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13" name="Rectangle 12"/>
          <p:cNvSpPr/>
          <p:nvPr/>
        </p:nvSpPr>
        <p:spPr>
          <a:xfrm>
            <a:off x="8754807" y="4151786"/>
            <a:ext cx="3046027" cy="1446550"/>
          </a:xfrm>
          <a:prstGeom prst="rect">
            <a:avLst/>
          </a:prstGeom>
          <a:noFill/>
        </p:spPr>
        <p:txBody>
          <a:bodyPr wrap="none" lIns="91440" tIns="45720" rIns="91440" bIns="45720">
            <a:spAutoFit/>
          </a:bodyPr>
          <a:lstStyle/>
          <a:p>
            <a:pPr algn="ct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Facts. </a:t>
            </a:r>
          </a:p>
        </p:txBody>
      </p:sp>
      <p:sp>
        <p:nvSpPr>
          <p:cNvPr id="14" name="Rectangle 13"/>
          <p:cNvSpPr/>
          <p:nvPr/>
        </p:nvSpPr>
        <p:spPr>
          <a:xfrm>
            <a:off x="6895585" y="5429299"/>
            <a:ext cx="2786468" cy="1446550"/>
          </a:xfrm>
          <a:prstGeom prst="rect">
            <a:avLst/>
          </a:prstGeom>
          <a:noFill/>
        </p:spPr>
        <p:txBody>
          <a:bodyPr wrap="none" lIns="91440" tIns="45720" rIns="91440" bIns="45720">
            <a:spAutoFit/>
          </a:bodyPr>
          <a:lstStyle/>
          <a:p>
            <a:pPr algn="ctr"/>
            <a:r>
              <a:rPr lang="en-US" sz="8800" b="1" cap="none" spc="0" dirty="0">
                <a:ln w="9525">
                  <a:solidFill>
                    <a:schemeClr val="bg1"/>
                  </a:solidFill>
                  <a:prstDash val="solid"/>
                </a:ln>
                <a:solidFill>
                  <a:srgbClr val="FF9300"/>
                </a:solidFill>
                <a:effectLst>
                  <a:outerShdw blurRad="12700" dist="38100" dir="2700000" algn="tl" rotWithShape="0">
                    <a:schemeClr val="bg1">
                      <a:lumMod val="50000"/>
                    </a:schemeClr>
                  </a:outerShdw>
                </a:effectLst>
                <a:latin typeface="Franklin Gothic Demi" charset="0"/>
                <a:ea typeface="Franklin Gothic Demi" charset="0"/>
                <a:cs typeface="Franklin Gothic Demi" charset="0"/>
              </a:rPr>
              <a:t>Law</a:t>
            </a:r>
            <a:r>
              <a:rPr lang="en-US" sz="8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Abadi MT Condensed Extra Bold" charset="0"/>
                <a:ea typeface="Abadi MT Condensed Extra Bold" charset="0"/>
                <a:cs typeface="Abadi MT Condensed Extra Bold" charset="0"/>
              </a:rPr>
              <a:t>. </a:t>
            </a:r>
          </a:p>
        </p:txBody>
      </p:sp>
      <p:sp>
        <p:nvSpPr>
          <p:cNvPr id="15" name="Rectangle 14"/>
          <p:cNvSpPr/>
          <p:nvPr/>
        </p:nvSpPr>
        <p:spPr>
          <a:xfrm>
            <a:off x="10543004" y="1784295"/>
            <a:ext cx="1175771" cy="369332"/>
          </a:xfrm>
          <a:prstGeom prst="rect">
            <a:avLst/>
          </a:prstGeom>
        </p:spPr>
        <p:txBody>
          <a:bodyPr wrap="none">
            <a:spAutoFit/>
          </a:bodyPr>
          <a:lstStyle/>
          <a:p>
            <a:r>
              <a:rPr lang="en-US" altLang="en-US" b="1" u="sng" spc="300">
                <a:latin typeface="Abadi MT Condensed Light" charset="0"/>
                <a:ea typeface="Abadi MT Condensed Light" charset="0"/>
                <a:cs typeface="Abadi MT Condensed Light" charset="0"/>
              </a:rPr>
              <a:t>INQUIRY</a:t>
            </a:r>
            <a:r>
              <a:rPr lang="en-US" altLang="en-US" spc="300">
                <a:latin typeface="Abadi MT Condensed Light" charset="0"/>
                <a:ea typeface="Abadi MT Condensed Light" charset="0"/>
                <a:cs typeface="Abadi MT Condensed Light" charset="0"/>
              </a:rPr>
              <a:t> </a:t>
            </a:r>
            <a:endParaRPr lang="en-US"/>
          </a:p>
        </p:txBody>
      </p:sp>
      <p:sp>
        <p:nvSpPr>
          <p:cNvPr id="16" name="Rectangle 15"/>
          <p:cNvSpPr/>
          <p:nvPr/>
        </p:nvSpPr>
        <p:spPr>
          <a:xfrm>
            <a:off x="2580540" y="338306"/>
            <a:ext cx="1137812" cy="369332"/>
          </a:xfrm>
          <a:prstGeom prst="rect">
            <a:avLst/>
          </a:prstGeom>
        </p:spPr>
        <p:txBody>
          <a:bodyPr wrap="none">
            <a:spAutoFit/>
          </a:bodyPr>
          <a:lstStyle/>
          <a:p>
            <a:r>
              <a:rPr lang="en-US" altLang="en-US" b="1" u="sng" spc="300">
                <a:latin typeface="Abadi MT Condensed Light" charset="0"/>
                <a:ea typeface="Abadi MT Condensed Light" charset="0"/>
                <a:cs typeface="Abadi MT Condensed Light" charset="0"/>
              </a:rPr>
              <a:t>Abstract</a:t>
            </a:r>
            <a:endParaRPr lang="en-US" dirty="0"/>
          </a:p>
        </p:txBody>
      </p:sp>
      <p:sp>
        <p:nvSpPr>
          <p:cNvPr id="18" name="Rectangle 17"/>
          <p:cNvSpPr/>
          <p:nvPr/>
        </p:nvSpPr>
        <p:spPr>
          <a:xfrm>
            <a:off x="362239" y="1293580"/>
            <a:ext cx="2721579" cy="369332"/>
          </a:xfrm>
          <a:prstGeom prst="rect">
            <a:avLst/>
          </a:prstGeom>
        </p:spPr>
        <p:txBody>
          <a:bodyPr wrap="none">
            <a:spAutoFit/>
          </a:bodyPr>
          <a:lstStyle/>
          <a:p>
            <a:r>
              <a:rPr lang="en-US" altLang="en-US" b="1" u="sng" spc="300">
                <a:latin typeface="Abadi MT Condensed Light" charset="0"/>
                <a:ea typeface="Abadi MT Condensed Light" charset="0"/>
                <a:cs typeface="Abadi MT Condensed Light" charset="0"/>
              </a:rPr>
              <a:t>Phrases = STRUCTURE</a:t>
            </a:r>
            <a:endParaRPr lang="en-US" dirty="0"/>
          </a:p>
        </p:txBody>
      </p:sp>
      <p:sp>
        <p:nvSpPr>
          <p:cNvPr id="19" name="Rectangle 18"/>
          <p:cNvSpPr/>
          <p:nvPr/>
        </p:nvSpPr>
        <p:spPr>
          <a:xfrm>
            <a:off x="1889580" y="2168685"/>
            <a:ext cx="1096582"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Thought</a:t>
            </a:r>
            <a:endParaRPr lang="en-US" dirty="0"/>
          </a:p>
        </p:txBody>
      </p:sp>
      <p:sp>
        <p:nvSpPr>
          <p:cNvPr id="20" name="Rectangle 19"/>
          <p:cNvSpPr/>
          <p:nvPr/>
        </p:nvSpPr>
        <p:spPr>
          <a:xfrm>
            <a:off x="1135464" y="2858644"/>
            <a:ext cx="3459858"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TRUE </a:t>
            </a:r>
            <a:r>
              <a:rPr lang="en-US" altLang="en-US" b="1" u="sng" spc="300">
                <a:latin typeface="Abadi MT Condensed Light" charset="0"/>
                <a:ea typeface="Abadi MT Condensed Light" charset="0"/>
                <a:cs typeface="Abadi MT Condensed Light" charset="0"/>
              </a:rPr>
              <a:t>without proof/evidence</a:t>
            </a:r>
            <a:endParaRPr lang="en-US" dirty="0"/>
          </a:p>
        </p:txBody>
      </p:sp>
      <p:sp>
        <p:nvSpPr>
          <p:cNvPr id="21" name="Rectangle 20"/>
          <p:cNvSpPr/>
          <p:nvPr/>
        </p:nvSpPr>
        <p:spPr>
          <a:xfrm>
            <a:off x="7097225" y="174808"/>
            <a:ext cx="2323072"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Suggest something</a:t>
            </a:r>
            <a:endParaRPr lang="en-US" dirty="0"/>
          </a:p>
        </p:txBody>
      </p:sp>
      <p:sp>
        <p:nvSpPr>
          <p:cNvPr id="22" name="Rectangle 21"/>
          <p:cNvSpPr/>
          <p:nvPr/>
        </p:nvSpPr>
        <p:spPr>
          <a:xfrm>
            <a:off x="1154122" y="6343663"/>
            <a:ext cx="1845377"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Subject matter</a:t>
            </a:r>
            <a:endParaRPr lang="en-US" dirty="0"/>
          </a:p>
        </p:txBody>
      </p:sp>
      <p:sp>
        <p:nvSpPr>
          <p:cNvPr id="23" name="Rectangle 22"/>
          <p:cNvSpPr/>
          <p:nvPr/>
        </p:nvSpPr>
        <p:spPr>
          <a:xfrm>
            <a:off x="2677703" y="5187854"/>
            <a:ext cx="2099101"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What you believe</a:t>
            </a:r>
            <a:endParaRPr lang="en-US" dirty="0"/>
          </a:p>
        </p:txBody>
      </p:sp>
      <p:sp>
        <p:nvSpPr>
          <p:cNvPr id="24" name="Rectangle 23"/>
          <p:cNvSpPr/>
          <p:nvPr/>
        </p:nvSpPr>
        <p:spPr>
          <a:xfrm>
            <a:off x="8145320" y="3829788"/>
            <a:ext cx="3309047"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Statements= RELATIONSHIP</a:t>
            </a:r>
            <a:endParaRPr lang="en-US" dirty="0"/>
          </a:p>
        </p:txBody>
      </p:sp>
      <p:sp>
        <p:nvSpPr>
          <p:cNvPr id="25" name="Rectangle 24"/>
          <p:cNvSpPr/>
          <p:nvPr/>
        </p:nvSpPr>
        <p:spPr>
          <a:xfrm>
            <a:off x="9451542" y="4321063"/>
            <a:ext cx="748923"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TRUE</a:t>
            </a:r>
            <a:endParaRPr lang="en-US" dirty="0"/>
          </a:p>
        </p:txBody>
      </p:sp>
      <p:sp>
        <p:nvSpPr>
          <p:cNvPr id="26" name="Rectangle 25"/>
          <p:cNvSpPr/>
          <p:nvPr/>
        </p:nvSpPr>
        <p:spPr>
          <a:xfrm>
            <a:off x="7719913" y="4706024"/>
            <a:ext cx="1243417"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Observed</a:t>
            </a:r>
            <a:endParaRPr lang="en-US" dirty="0"/>
          </a:p>
        </p:txBody>
      </p:sp>
      <p:sp>
        <p:nvSpPr>
          <p:cNvPr id="27" name="Rectangle 26"/>
          <p:cNvSpPr/>
          <p:nvPr/>
        </p:nvSpPr>
        <p:spPr>
          <a:xfrm>
            <a:off x="9177553" y="6052426"/>
            <a:ext cx="983154" cy="369332"/>
          </a:xfrm>
          <a:prstGeom prst="rect">
            <a:avLst/>
          </a:prstGeom>
        </p:spPr>
        <p:txBody>
          <a:bodyPr wrap="none">
            <a:spAutoFit/>
          </a:bodyPr>
          <a:lstStyle/>
          <a:p>
            <a:r>
              <a:rPr lang="en-US" altLang="en-US" b="1" u="sng" spc="300" dirty="0">
                <a:latin typeface="Abadi MT Condensed Light" charset="0"/>
                <a:ea typeface="Abadi MT Condensed Light" charset="0"/>
                <a:cs typeface="Abadi MT Condensed Light" charset="0"/>
              </a:rPr>
              <a:t>Written</a:t>
            </a:r>
            <a:endParaRPr lang="en-US" dirty="0"/>
          </a:p>
        </p:txBody>
      </p:sp>
      <p:sp>
        <p:nvSpPr>
          <p:cNvPr id="28" name="Oval 27"/>
          <p:cNvSpPr/>
          <p:nvPr/>
        </p:nvSpPr>
        <p:spPr>
          <a:xfrm>
            <a:off x="4595322" y="522972"/>
            <a:ext cx="953423" cy="955274"/>
          </a:xfrm>
          <a:prstGeom prst="ellipse">
            <a:avLst/>
          </a:prstGeom>
          <a:solidFill>
            <a:srgbClr val="FF2F92"/>
          </a:solidFill>
          <a:ln>
            <a:solidFill>
              <a:srgbClr val="FF2F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0293482" y="5557186"/>
            <a:ext cx="953423" cy="955274"/>
          </a:xfrm>
          <a:prstGeom prst="ellipse">
            <a:avLst/>
          </a:prstGeom>
          <a:solidFill>
            <a:srgbClr val="FF9300"/>
          </a:solidFill>
          <a:ln>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69605" y="4369052"/>
            <a:ext cx="953423" cy="95527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792919" y="4036982"/>
            <a:ext cx="659838" cy="62107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967705" y="914578"/>
            <a:ext cx="10256590" cy="3770263"/>
          </a:xfrm>
          <a:prstGeom prst="rect">
            <a:avLst/>
          </a:prstGeom>
          <a:noFill/>
        </p:spPr>
        <p:txBody>
          <a:bodyPr wrap="square" lIns="91440" tIns="45720" rIns="91440" bIns="45720">
            <a:spAutoFit/>
          </a:bodyPr>
          <a:lstStyle/>
          <a:p>
            <a:pPr algn="ctr"/>
            <a:r>
              <a:rPr lang="en-US" sz="23900" b="1" cap="none" spc="50" dirty="0">
                <a:ln w="57150" cmpd="sng">
                  <a:solidFill>
                    <a:schemeClr val="tx1"/>
                  </a:solidFill>
                  <a:prstDash val="solid"/>
                </a:ln>
                <a:solidFill>
                  <a:srgbClr val="FFC000"/>
                </a:solidFill>
                <a:effectLst>
                  <a:glow rad="228600">
                    <a:schemeClr val="accent5">
                      <a:satMod val="175000"/>
                      <a:alpha val="40000"/>
                    </a:schemeClr>
                  </a:glow>
                </a:effectLst>
                <a:latin typeface="Abadi MT Condensed Extra Bold" charset="0"/>
                <a:ea typeface="Abadi MT Condensed Extra Bold" charset="0"/>
                <a:cs typeface="Abadi MT Condensed Extra Bold" charset="0"/>
              </a:rPr>
              <a:t>THEORY </a:t>
            </a:r>
            <a:endParaRPr lang="en-US" sz="13800" b="1" cap="none" spc="50" dirty="0">
              <a:ln w="57150" cmpd="sng">
                <a:solidFill>
                  <a:schemeClr val="tx1"/>
                </a:solidFill>
                <a:prstDash val="solid"/>
              </a:ln>
              <a:solidFill>
                <a:srgbClr val="FFC000"/>
              </a:solidFill>
              <a:effectLst>
                <a:glow rad="228600">
                  <a:schemeClr val="accent5">
                    <a:satMod val="175000"/>
                    <a:alpha val="40000"/>
                  </a:schemeClr>
                </a:glow>
              </a:effectLst>
              <a:latin typeface="Abadi MT Condensed Extra Bold" charset="0"/>
              <a:ea typeface="Abadi MT Condensed Extra Bold" charset="0"/>
              <a:cs typeface="Abadi MT Condensed Extra Bold" charset="0"/>
            </a:endParaRPr>
          </a:p>
        </p:txBody>
      </p:sp>
      <p:sp>
        <p:nvSpPr>
          <p:cNvPr id="33" name="Rectangle 32"/>
          <p:cNvSpPr/>
          <p:nvPr/>
        </p:nvSpPr>
        <p:spPr>
          <a:xfrm>
            <a:off x="980346" y="4305119"/>
            <a:ext cx="10474021" cy="1200329"/>
          </a:xfrm>
          <a:prstGeom prst="rect">
            <a:avLst/>
          </a:prstGeom>
        </p:spPr>
        <p:txBody>
          <a:bodyPr wrap="none">
            <a:spAutoFit/>
          </a:bodyPr>
          <a:lstStyle/>
          <a:p>
            <a:pPr algn="ctr"/>
            <a:r>
              <a:rPr lang="en-US" sz="7200" b="1" spc="50" dirty="0">
                <a:ln w="38100" cmpd="sng">
                  <a:solidFill>
                    <a:schemeClr val="tx1"/>
                  </a:solidFill>
                  <a:prstDash val="solid"/>
                </a:ln>
                <a:solidFill>
                  <a:srgbClr val="70AD47">
                    <a:tint val="1000"/>
                  </a:srgbClr>
                </a:solidFill>
                <a:effectLst>
                  <a:glow rad="228600">
                    <a:schemeClr val="accent1">
                      <a:satMod val="175000"/>
                      <a:alpha val="40000"/>
                    </a:schemeClr>
                  </a:glow>
                </a:effectLst>
                <a:latin typeface="Abadi MT Condensed Extra Bold" charset="0"/>
                <a:ea typeface="Abadi MT Condensed Extra Bold" charset="0"/>
                <a:cs typeface="Abadi MT Condensed Extra Bold" charset="0"/>
              </a:rPr>
              <a:t>CONCEPTS+PROPOSE+GUIDE</a:t>
            </a:r>
          </a:p>
        </p:txBody>
      </p:sp>
    </p:spTree>
    <p:extLst>
      <p:ext uri="{BB962C8B-B14F-4D97-AF65-F5344CB8AC3E}">
        <p14:creationId xmlns:p14="http://schemas.microsoft.com/office/powerpoint/2010/main" val="33259973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fltVal val="0"/>
                                          </p:val>
                                        </p:tav>
                                        <p:tav tm="100000">
                                          <p:val>
                                            <p:strVal val="#ppt_w"/>
                                          </p:val>
                                        </p:tav>
                                      </p:tavLst>
                                    </p:anim>
                                    <p:anim calcmode="lin" valueType="num">
                                      <p:cBhvr>
                                        <p:cTn id="27" dur="1000" fill="hold"/>
                                        <p:tgtEl>
                                          <p:spTgt spid="6"/>
                                        </p:tgtEl>
                                        <p:attrNameLst>
                                          <p:attrName>ppt_h</p:attrName>
                                        </p:attrNameLst>
                                      </p:cBhvr>
                                      <p:tavLst>
                                        <p:tav tm="0">
                                          <p:val>
                                            <p:fltVal val="0"/>
                                          </p:val>
                                        </p:tav>
                                        <p:tav tm="100000">
                                          <p:val>
                                            <p:strVal val="#ppt_h"/>
                                          </p:val>
                                        </p:tav>
                                      </p:tavLst>
                                    </p:anim>
                                    <p:anim calcmode="lin" valueType="num">
                                      <p:cBhvr>
                                        <p:cTn id="28" dur="1000" fill="hold"/>
                                        <p:tgtEl>
                                          <p:spTgt spid="6"/>
                                        </p:tgtEl>
                                        <p:attrNameLst>
                                          <p:attrName>style.rotation</p:attrName>
                                        </p:attrNameLst>
                                      </p:cBhvr>
                                      <p:tavLst>
                                        <p:tav tm="0">
                                          <p:val>
                                            <p:fltVal val="90"/>
                                          </p:val>
                                        </p:tav>
                                        <p:tav tm="100000">
                                          <p:val>
                                            <p:fltVal val="0"/>
                                          </p:val>
                                        </p:tav>
                                      </p:tavLst>
                                    </p:anim>
                                    <p:animEffect transition="in" filter="fade">
                                      <p:cBhvr>
                                        <p:cTn id="29" dur="10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0-#ppt_w/2"/>
                                          </p:val>
                                        </p:tav>
                                        <p:tav tm="100000">
                                          <p:val>
                                            <p:strVal val="#ppt_x"/>
                                          </p:val>
                                        </p:tav>
                                      </p:tavLst>
                                    </p:anim>
                                    <p:anim calcmode="lin" valueType="num">
                                      <p:cBhvr additive="base">
                                        <p:cTn id="35"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 calcmode="lin" valueType="num">
                                      <p:cBhvr>
                                        <p:cTn id="42" dur="500" fill="hold"/>
                                        <p:tgtEl>
                                          <p:spTgt spid="7"/>
                                        </p:tgtEl>
                                        <p:attrNameLst>
                                          <p:attrName>style.rotation</p:attrName>
                                        </p:attrNameLst>
                                      </p:cBhvr>
                                      <p:tavLst>
                                        <p:tav tm="0">
                                          <p:val>
                                            <p:fltVal val="360"/>
                                          </p:val>
                                        </p:tav>
                                        <p:tav tm="100000">
                                          <p:val>
                                            <p:fltVal val="0"/>
                                          </p:val>
                                        </p:tav>
                                      </p:tavLst>
                                    </p:anim>
                                    <p:animEffect transition="in" filter="fade">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37" presetClass="entr" presetSubtype="0" fill="hold" grpId="0"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900" decel="100000" fill="hold"/>
                                        <p:tgtEl>
                                          <p:spTgt spid="20"/>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childTnLst>
                          </p:cTn>
                        </p:par>
                      </p:childTnLst>
                    </p:cTn>
                  </p:par>
                  <p:par>
                    <p:cTn id="65" fill="hold">
                      <p:stCondLst>
                        <p:cond delay="indefinite"/>
                      </p:stCondLst>
                      <p:childTnLst>
                        <p:par>
                          <p:cTn id="66" fill="hold">
                            <p:stCondLst>
                              <p:cond delay="0"/>
                            </p:stCondLst>
                            <p:childTnLst>
                              <p:par>
                                <p:cTn id="67" presetID="18" presetClass="entr" presetSubtype="12"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strips(downLeft)">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1+#ppt_w/2"/>
                                          </p:val>
                                        </p:tav>
                                        <p:tav tm="100000">
                                          <p:val>
                                            <p:strVal val="#ppt_x"/>
                                          </p:val>
                                        </p:tav>
                                      </p:tavLst>
                                    </p:anim>
                                    <p:anim calcmode="lin" valueType="num">
                                      <p:cBhvr additive="base">
                                        <p:cTn id="75"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37" presetClass="entr" presetSubtype="0"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anim calcmode="lin" valueType="num">
                                      <p:cBhvr>
                                        <p:cTn id="81" dur="1000" fill="hold"/>
                                        <p:tgtEl>
                                          <p:spTgt spid="10"/>
                                        </p:tgtEl>
                                        <p:attrNameLst>
                                          <p:attrName>ppt_x</p:attrName>
                                        </p:attrNameLst>
                                      </p:cBhvr>
                                      <p:tavLst>
                                        <p:tav tm="0">
                                          <p:val>
                                            <p:strVal val="#ppt_x"/>
                                          </p:val>
                                        </p:tav>
                                        <p:tav tm="100000">
                                          <p:val>
                                            <p:strVal val="#ppt_x"/>
                                          </p:val>
                                        </p:tav>
                                      </p:tavLst>
                                    </p:anim>
                                    <p:anim calcmode="lin" valueType="num">
                                      <p:cBhvr>
                                        <p:cTn id="82" dur="900" decel="100000" fill="hold"/>
                                        <p:tgtEl>
                                          <p:spTgt spid="10"/>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additive="base">
                                        <p:cTn id="88" dur="500" fill="hold"/>
                                        <p:tgtEl>
                                          <p:spTgt spid="23"/>
                                        </p:tgtEl>
                                        <p:attrNameLst>
                                          <p:attrName>ppt_x</p:attrName>
                                        </p:attrNameLst>
                                      </p:cBhvr>
                                      <p:tavLst>
                                        <p:tav tm="0">
                                          <p:val>
                                            <p:strVal val="#ppt_x"/>
                                          </p:val>
                                        </p:tav>
                                        <p:tav tm="100000">
                                          <p:val>
                                            <p:strVal val="#ppt_x"/>
                                          </p:val>
                                        </p:tav>
                                      </p:tavLst>
                                    </p:anim>
                                    <p:anim calcmode="lin" valueType="num">
                                      <p:cBhvr additive="base">
                                        <p:cTn id="8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8" fill="hold" grpId="0" nodeType="click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additive="base">
                                        <p:cTn id="94" dur="500" fill="hold"/>
                                        <p:tgtEl>
                                          <p:spTgt spid="11"/>
                                        </p:tgtEl>
                                        <p:attrNameLst>
                                          <p:attrName>ppt_x</p:attrName>
                                        </p:attrNameLst>
                                      </p:cBhvr>
                                      <p:tavLst>
                                        <p:tav tm="0">
                                          <p:val>
                                            <p:strVal val="0-#ppt_w/2"/>
                                          </p:val>
                                        </p:tav>
                                        <p:tav tm="100000">
                                          <p:val>
                                            <p:strVal val="#ppt_x"/>
                                          </p:val>
                                        </p:tav>
                                      </p:tavLst>
                                    </p:anim>
                                    <p:anim calcmode="lin" valueType="num">
                                      <p:cBhvr additive="base">
                                        <p:cTn id="9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2" fill="hold" grpId="0" nodeType="click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additive="base">
                                        <p:cTn id="100" dur="500" fill="hold"/>
                                        <p:tgtEl>
                                          <p:spTgt spid="24"/>
                                        </p:tgtEl>
                                        <p:attrNameLst>
                                          <p:attrName>ppt_x</p:attrName>
                                        </p:attrNameLst>
                                      </p:cBhvr>
                                      <p:tavLst>
                                        <p:tav tm="0">
                                          <p:val>
                                            <p:strVal val="1+#ppt_w/2"/>
                                          </p:val>
                                        </p:tav>
                                        <p:tav tm="100000">
                                          <p:val>
                                            <p:strVal val="#ppt_x"/>
                                          </p:val>
                                        </p:tav>
                                      </p:tavLst>
                                    </p:anim>
                                    <p:anim calcmode="lin" valueType="num">
                                      <p:cBhvr additive="base">
                                        <p:cTn id="101"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grpId="0" nodeType="clickEffect">
                                  <p:stCondLst>
                                    <p:cond delay="0"/>
                                  </p:stCondLst>
                                  <p:childTnLst>
                                    <p:set>
                                      <p:cBhvr>
                                        <p:cTn id="105" dur="1" fill="hold">
                                          <p:stCondLst>
                                            <p:cond delay="0"/>
                                          </p:stCondLst>
                                        </p:cTn>
                                        <p:tgtEl>
                                          <p:spTgt spid="12"/>
                                        </p:tgtEl>
                                        <p:attrNameLst>
                                          <p:attrName>style.visibility</p:attrName>
                                        </p:attrNameLst>
                                      </p:cBhvr>
                                      <p:to>
                                        <p:strVal val="visible"/>
                                      </p:to>
                                    </p:set>
                                    <p:anim calcmode="lin" valueType="num">
                                      <p:cBhvr additive="base">
                                        <p:cTn id="106" dur="500" fill="hold"/>
                                        <p:tgtEl>
                                          <p:spTgt spid="12"/>
                                        </p:tgtEl>
                                        <p:attrNameLst>
                                          <p:attrName>ppt_x</p:attrName>
                                        </p:attrNameLst>
                                      </p:cBhvr>
                                      <p:tavLst>
                                        <p:tav tm="0">
                                          <p:val>
                                            <p:strVal val="#ppt_x"/>
                                          </p:val>
                                        </p:tav>
                                        <p:tav tm="100000">
                                          <p:val>
                                            <p:strVal val="#ppt_x"/>
                                          </p:val>
                                        </p:tav>
                                      </p:tavLst>
                                    </p:anim>
                                    <p:anim calcmode="lin" valueType="num">
                                      <p:cBhvr additive="base">
                                        <p:cTn id="10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2" presetClass="entr" presetSubtype="1" fill="hold" grpId="0" nodeType="click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additive="base">
                                        <p:cTn id="112" dur="500" fill="hold"/>
                                        <p:tgtEl>
                                          <p:spTgt spid="15"/>
                                        </p:tgtEl>
                                        <p:attrNameLst>
                                          <p:attrName>ppt_x</p:attrName>
                                        </p:attrNameLst>
                                      </p:cBhvr>
                                      <p:tavLst>
                                        <p:tav tm="0">
                                          <p:val>
                                            <p:strVal val="#ppt_x"/>
                                          </p:val>
                                        </p:tav>
                                        <p:tav tm="100000">
                                          <p:val>
                                            <p:strVal val="#ppt_x"/>
                                          </p:val>
                                        </p:tav>
                                      </p:tavLst>
                                    </p:anim>
                                    <p:anim calcmode="lin" valueType="num">
                                      <p:cBhvr additive="base">
                                        <p:cTn id="11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stCondLst>
                                    <p:cond delay="0"/>
                                  </p:stCondLst>
                                  <p:childTnLst>
                                    <p:set>
                                      <p:cBhvr>
                                        <p:cTn id="117" dur="1" fill="hold">
                                          <p:stCondLst>
                                            <p:cond delay="0"/>
                                          </p:stCondLst>
                                        </p:cTn>
                                        <p:tgtEl>
                                          <p:spTgt spid="13"/>
                                        </p:tgtEl>
                                        <p:attrNameLst>
                                          <p:attrName>style.visibility</p:attrName>
                                        </p:attrNameLst>
                                      </p:cBhvr>
                                      <p:to>
                                        <p:strVal val="visible"/>
                                      </p:to>
                                    </p:set>
                                    <p:anim calcmode="lin" valueType="num">
                                      <p:cBhvr additive="base">
                                        <p:cTn id="118" dur="500" fill="hold"/>
                                        <p:tgtEl>
                                          <p:spTgt spid="13"/>
                                        </p:tgtEl>
                                        <p:attrNameLst>
                                          <p:attrName>ppt_x</p:attrName>
                                        </p:attrNameLst>
                                      </p:cBhvr>
                                      <p:tavLst>
                                        <p:tav tm="0">
                                          <p:val>
                                            <p:strVal val="#ppt_x"/>
                                          </p:val>
                                        </p:tav>
                                        <p:tav tm="100000">
                                          <p:val>
                                            <p:strVal val="#ppt_x"/>
                                          </p:val>
                                        </p:tav>
                                      </p:tavLst>
                                    </p:anim>
                                    <p:anim calcmode="lin" valueType="num">
                                      <p:cBhvr additive="base">
                                        <p:cTn id="1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 presetClass="entr" presetSubtype="4" fill="hold" grpId="0" nodeType="clickEffect">
                                  <p:stCondLst>
                                    <p:cond delay="0"/>
                                  </p:stCondLst>
                                  <p:childTnLst>
                                    <p:set>
                                      <p:cBhvr>
                                        <p:cTn id="123" dur="1" fill="hold">
                                          <p:stCondLst>
                                            <p:cond delay="0"/>
                                          </p:stCondLst>
                                        </p:cTn>
                                        <p:tgtEl>
                                          <p:spTgt spid="25"/>
                                        </p:tgtEl>
                                        <p:attrNameLst>
                                          <p:attrName>style.visibility</p:attrName>
                                        </p:attrNameLst>
                                      </p:cBhvr>
                                      <p:to>
                                        <p:strVal val="visible"/>
                                      </p:to>
                                    </p:set>
                                    <p:anim calcmode="lin" valueType="num">
                                      <p:cBhvr additive="base">
                                        <p:cTn id="124" dur="500" fill="hold"/>
                                        <p:tgtEl>
                                          <p:spTgt spid="25"/>
                                        </p:tgtEl>
                                        <p:attrNameLst>
                                          <p:attrName>ppt_x</p:attrName>
                                        </p:attrNameLst>
                                      </p:cBhvr>
                                      <p:tavLst>
                                        <p:tav tm="0">
                                          <p:val>
                                            <p:strVal val="#ppt_x"/>
                                          </p:val>
                                        </p:tav>
                                        <p:tav tm="100000">
                                          <p:val>
                                            <p:strVal val="#ppt_x"/>
                                          </p:val>
                                        </p:tav>
                                      </p:tavLst>
                                    </p:anim>
                                    <p:anim calcmode="lin" valueType="num">
                                      <p:cBhvr additive="base">
                                        <p:cTn id="12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2" presetClass="entr" presetSubtype="8" fill="hold" grpId="0" nodeType="click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500" fill="hold"/>
                                        <p:tgtEl>
                                          <p:spTgt spid="26"/>
                                        </p:tgtEl>
                                        <p:attrNameLst>
                                          <p:attrName>ppt_x</p:attrName>
                                        </p:attrNameLst>
                                      </p:cBhvr>
                                      <p:tavLst>
                                        <p:tav tm="0">
                                          <p:val>
                                            <p:strVal val="0-#ppt_w/2"/>
                                          </p:val>
                                        </p:tav>
                                        <p:tav tm="100000">
                                          <p:val>
                                            <p:strVal val="#ppt_x"/>
                                          </p:val>
                                        </p:tav>
                                      </p:tavLst>
                                    </p:anim>
                                    <p:anim calcmode="lin" valueType="num">
                                      <p:cBhvr additive="base">
                                        <p:cTn id="131"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2" fill="hold" grpId="0" nodeType="clickEffect">
                                  <p:stCondLst>
                                    <p:cond delay="0"/>
                                  </p:stCondLst>
                                  <p:childTnLst>
                                    <p:set>
                                      <p:cBhvr>
                                        <p:cTn id="135" dur="1" fill="hold">
                                          <p:stCondLst>
                                            <p:cond delay="0"/>
                                          </p:stCondLst>
                                        </p:cTn>
                                        <p:tgtEl>
                                          <p:spTgt spid="14"/>
                                        </p:tgtEl>
                                        <p:attrNameLst>
                                          <p:attrName>style.visibility</p:attrName>
                                        </p:attrNameLst>
                                      </p:cBhvr>
                                      <p:to>
                                        <p:strVal val="visible"/>
                                      </p:to>
                                    </p:set>
                                    <p:anim calcmode="lin" valueType="num">
                                      <p:cBhvr additive="base">
                                        <p:cTn id="136" dur="500" fill="hold"/>
                                        <p:tgtEl>
                                          <p:spTgt spid="14"/>
                                        </p:tgtEl>
                                        <p:attrNameLst>
                                          <p:attrName>ppt_x</p:attrName>
                                        </p:attrNameLst>
                                      </p:cBhvr>
                                      <p:tavLst>
                                        <p:tav tm="0">
                                          <p:val>
                                            <p:strVal val="1+#ppt_w/2"/>
                                          </p:val>
                                        </p:tav>
                                        <p:tav tm="100000">
                                          <p:val>
                                            <p:strVal val="#ppt_x"/>
                                          </p:val>
                                        </p:tav>
                                      </p:tavLst>
                                    </p:anim>
                                    <p:anim calcmode="lin" valueType="num">
                                      <p:cBhvr additive="base">
                                        <p:cTn id="13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2" presetClass="entr" presetSubtype="8" fill="hold" grpId="0" nodeType="clickEffect">
                                  <p:stCondLst>
                                    <p:cond delay="0"/>
                                  </p:stCondLst>
                                  <p:childTnLst>
                                    <p:set>
                                      <p:cBhvr>
                                        <p:cTn id="141" dur="1" fill="hold">
                                          <p:stCondLst>
                                            <p:cond delay="0"/>
                                          </p:stCondLst>
                                        </p:cTn>
                                        <p:tgtEl>
                                          <p:spTgt spid="27"/>
                                        </p:tgtEl>
                                        <p:attrNameLst>
                                          <p:attrName>style.visibility</p:attrName>
                                        </p:attrNameLst>
                                      </p:cBhvr>
                                      <p:to>
                                        <p:strVal val="visible"/>
                                      </p:to>
                                    </p:set>
                                    <p:anim calcmode="lin" valueType="num">
                                      <p:cBhvr additive="base">
                                        <p:cTn id="142" dur="500" fill="hold"/>
                                        <p:tgtEl>
                                          <p:spTgt spid="27"/>
                                        </p:tgtEl>
                                        <p:attrNameLst>
                                          <p:attrName>ppt_x</p:attrName>
                                        </p:attrNameLst>
                                      </p:cBhvr>
                                      <p:tavLst>
                                        <p:tav tm="0">
                                          <p:val>
                                            <p:strVal val="0-#ppt_w/2"/>
                                          </p:val>
                                        </p:tav>
                                        <p:tav tm="100000">
                                          <p:val>
                                            <p:strVal val="#ppt_x"/>
                                          </p:val>
                                        </p:tav>
                                      </p:tavLst>
                                    </p:anim>
                                    <p:anim calcmode="lin" valueType="num">
                                      <p:cBhvr additive="base">
                                        <p:cTn id="1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53" presetClass="entr" presetSubtype="16" fill="hold" grpId="0" nodeType="clickEffect">
                                  <p:stCondLst>
                                    <p:cond delay="0"/>
                                  </p:stCondLst>
                                  <p:childTnLst>
                                    <p:set>
                                      <p:cBhvr>
                                        <p:cTn id="147" dur="1" fill="hold">
                                          <p:stCondLst>
                                            <p:cond delay="0"/>
                                          </p:stCondLst>
                                        </p:cTn>
                                        <p:tgtEl>
                                          <p:spTgt spid="32"/>
                                        </p:tgtEl>
                                        <p:attrNameLst>
                                          <p:attrName>style.visibility</p:attrName>
                                        </p:attrNameLst>
                                      </p:cBhvr>
                                      <p:to>
                                        <p:strVal val="visible"/>
                                      </p:to>
                                    </p:set>
                                    <p:anim calcmode="lin" valueType="num">
                                      <p:cBhvr>
                                        <p:cTn id="148" dur="500" fill="hold"/>
                                        <p:tgtEl>
                                          <p:spTgt spid="32"/>
                                        </p:tgtEl>
                                        <p:attrNameLst>
                                          <p:attrName>ppt_w</p:attrName>
                                        </p:attrNameLst>
                                      </p:cBhvr>
                                      <p:tavLst>
                                        <p:tav tm="0">
                                          <p:val>
                                            <p:fltVal val="0"/>
                                          </p:val>
                                        </p:tav>
                                        <p:tav tm="100000">
                                          <p:val>
                                            <p:strVal val="#ppt_w"/>
                                          </p:val>
                                        </p:tav>
                                      </p:tavLst>
                                    </p:anim>
                                    <p:anim calcmode="lin" valueType="num">
                                      <p:cBhvr>
                                        <p:cTn id="149" dur="500" fill="hold"/>
                                        <p:tgtEl>
                                          <p:spTgt spid="32"/>
                                        </p:tgtEl>
                                        <p:attrNameLst>
                                          <p:attrName>ppt_h</p:attrName>
                                        </p:attrNameLst>
                                      </p:cBhvr>
                                      <p:tavLst>
                                        <p:tav tm="0">
                                          <p:val>
                                            <p:fltVal val="0"/>
                                          </p:val>
                                        </p:tav>
                                        <p:tav tm="100000">
                                          <p:val>
                                            <p:strVal val="#ppt_h"/>
                                          </p:val>
                                        </p:tav>
                                      </p:tavLst>
                                    </p:anim>
                                    <p:animEffect transition="in" filter="fade">
                                      <p:cBhvr>
                                        <p:cTn id="150" dur="500"/>
                                        <p:tgtEl>
                                          <p:spTgt spid="32"/>
                                        </p:tgtEl>
                                      </p:cBhvr>
                                    </p:animEffect>
                                  </p:childTnLst>
                                </p:cTn>
                              </p:par>
                            </p:childTnLst>
                          </p:cTn>
                        </p:par>
                      </p:childTnLst>
                    </p:cTn>
                  </p:par>
                  <p:par>
                    <p:cTn id="151" fill="hold">
                      <p:stCondLst>
                        <p:cond delay="indefinite"/>
                      </p:stCondLst>
                      <p:childTnLst>
                        <p:par>
                          <p:cTn id="152" fill="hold">
                            <p:stCondLst>
                              <p:cond delay="0"/>
                            </p:stCondLst>
                            <p:childTnLst>
                              <p:par>
                                <p:cTn id="153" presetID="53" presetClass="entr" presetSubtype="16" fill="hold" grpId="0" nodeType="clickEffect">
                                  <p:stCondLst>
                                    <p:cond delay="0"/>
                                  </p:stCondLst>
                                  <p:childTnLst>
                                    <p:set>
                                      <p:cBhvr>
                                        <p:cTn id="154" dur="1" fill="hold">
                                          <p:stCondLst>
                                            <p:cond delay="0"/>
                                          </p:stCondLst>
                                        </p:cTn>
                                        <p:tgtEl>
                                          <p:spTgt spid="33"/>
                                        </p:tgtEl>
                                        <p:attrNameLst>
                                          <p:attrName>style.visibility</p:attrName>
                                        </p:attrNameLst>
                                      </p:cBhvr>
                                      <p:to>
                                        <p:strVal val="visible"/>
                                      </p:to>
                                    </p:set>
                                    <p:anim calcmode="lin" valueType="num">
                                      <p:cBhvr>
                                        <p:cTn id="155" dur="500" fill="hold"/>
                                        <p:tgtEl>
                                          <p:spTgt spid="33"/>
                                        </p:tgtEl>
                                        <p:attrNameLst>
                                          <p:attrName>ppt_w</p:attrName>
                                        </p:attrNameLst>
                                      </p:cBhvr>
                                      <p:tavLst>
                                        <p:tav tm="0">
                                          <p:val>
                                            <p:fltVal val="0"/>
                                          </p:val>
                                        </p:tav>
                                        <p:tav tm="100000">
                                          <p:val>
                                            <p:strVal val="#ppt_w"/>
                                          </p:val>
                                        </p:tav>
                                      </p:tavLst>
                                    </p:anim>
                                    <p:anim calcmode="lin" valueType="num">
                                      <p:cBhvr>
                                        <p:cTn id="156" dur="500" fill="hold"/>
                                        <p:tgtEl>
                                          <p:spTgt spid="33"/>
                                        </p:tgtEl>
                                        <p:attrNameLst>
                                          <p:attrName>ppt_h</p:attrName>
                                        </p:attrNameLst>
                                      </p:cBhvr>
                                      <p:tavLst>
                                        <p:tav tm="0">
                                          <p:val>
                                            <p:fltVal val="0"/>
                                          </p:val>
                                        </p:tav>
                                        <p:tav tm="100000">
                                          <p:val>
                                            <p:strVal val="#ppt_h"/>
                                          </p:val>
                                        </p:tav>
                                      </p:tavLst>
                                    </p:anim>
                                    <p:animEffect transition="in" filter="fade">
                                      <p:cBhvr>
                                        <p:cTn id="15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8" grpId="0"/>
      <p:bldP spid="19" grpId="0"/>
      <p:bldP spid="20" grpId="0"/>
      <p:bldP spid="21" grpId="0"/>
      <p:bldP spid="22" grpId="0"/>
      <p:bldP spid="23" grpId="0"/>
      <p:bldP spid="24" grpId="0"/>
      <p:bldP spid="25" grpId="0"/>
      <p:bldP spid="26" grpId="0"/>
      <p:bldP spid="27" grpId="0"/>
      <p:bldP spid="32" grpId="0"/>
      <p:bldP spid="3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800" i="0" spc="300" dirty="0"/>
              <a:t>Thank You</a:t>
            </a:r>
            <a:r>
              <a:rPr lang="en-US" sz="13800" i="0" spc="300" dirty="0">
                <a:latin typeface="Abadi MT Condensed Extra Bold" charset="0"/>
                <a:ea typeface="Abadi MT Condensed Extra Bold" charset="0"/>
                <a:cs typeface="Abadi MT Condensed Extra Bold" charset="0"/>
              </a:rPr>
              <a:t>.</a:t>
            </a:r>
            <a:endParaRPr lang="en-US" sz="16600" i="0" spc="300" dirty="0">
              <a:latin typeface="Abadi MT Condensed Extra Bold" charset="0"/>
              <a:ea typeface="Abadi MT Condensed Extra Bold" charset="0"/>
              <a:cs typeface="Abadi MT Condensed Extra Bold" charset="0"/>
            </a:endParaRPr>
          </a:p>
        </p:txBody>
      </p:sp>
    </p:spTree>
    <p:extLst>
      <p:ext uri="{BB962C8B-B14F-4D97-AF65-F5344CB8AC3E}">
        <p14:creationId xmlns:p14="http://schemas.microsoft.com/office/powerpoint/2010/main" val="391886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5400" spc="300" dirty="0"/>
              <a:t>What is </a:t>
            </a:r>
            <a:r>
              <a:rPr lang="en-US" sz="8000" spc="300" dirty="0"/>
              <a:t>NURSING?</a:t>
            </a:r>
          </a:p>
        </p:txBody>
      </p:sp>
      <p:sp>
        <p:nvSpPr>
          <p:cNvPr id="5" name="Subtitle 4"/>
          <p:cNvSpPr>
            <a:spLocks noGrp="1"/>
          </p:cNvSpPr>
          <p:nvPr>
            <p:ph type="subTitle" idx="1"/>
          </p:nvPr>
        </p:nvSpPr>
        <p:spPr/>
        <p:txBody>
          <a:bodyPr>
            <a:normAutofit/>
          </a:bodyPr>
          <a:lstStyle/>
          <a:p>
            <a:r>
              <a:rPr lang="en-US" sz="3200" spc="300" dirty="0"/>
              <a:t>Definition</a:t>
            </a:r>
          </a:p>
        </p:txBody>
      </p:sp>
      <p:pic>
        <p:nvPicPr>
          <p:cNvPr id="4098" name="Picture 2" descr="http://www.cliparthut.com/clip-arts/62/nurse-hat-clip-art-626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516473">
            <a:off x="5881984" y="2701524"/>
            <a:ext cx="5466762" cy="3043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435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2"/>
            <a:ext cx="12192000" cy="6858001"/>
          </a:xfrm>
          <a:prstGeom prst="rect">
            <a:avLst/>
          </a:prstGeom>
        </p:spPr>
      </p:pic>
      <p:sp>
        <p:nvSpPr>
          <p:cNvPr id="4" name="Title 3"/>
          <p:cNvSpPr>
            <a:spLocks noGrp="1"/>
          </p:cNvSpPr>
          <p:nvPr>
            <p:ph type="ctrTitle"/>
          </p:nvPr>
        </p:nvSpPr>
        <p:spPr>
          <a:xfrm>
            <a:off x="4563633" y="1656467"/>
            <a:ext cx="7034362" cy="4268965"/>
          </a:xfrm>
        </p:spPr>
        <p:txBody>
          <a:bodyPr>
            <a:normAutofit/>
          </a:bodyPr>
          <a:lstStyle/>
          <a:p>
            <a:r>
              <a:rPr lang="en-US" sz="3600" spc="300" dirty="0">
                <a:effectLst>
                  <a:glow rad="139700">
                    <a:schemeClr val="accent1">
                      <a:satMod val="175000"/>
                      <a:alpha val="40000"/>
                    </a:schemeClr>
                  </a:glow>
                  <a:reflection blurRad="6350" stA="60000" endA="900" endPos="60000" dist="29997" dir="5400000" sy="-100000" algn="bl" rotWithShape="0"/>
                </a:effectLst>
              </a:rPr>
              <a:t>How do you envision yourself as a </a:t>
            </a:r>
            <a:r>
              <a:rPr lang="en-US" sz="8800" spc="300" dirty="0">
                <a:effectLst>
                  <a:glow rad="139700">
                    <a:schemeClr val="accent1">
                      <a:satMod val="175000"/>
                      <a:alpha val="40000"/>
                    </a:schemeClr>
                  </a:glow>
                  <a:reflection blurRad="6350" stA="60000" endA="900" endPos="60000" dist="29997" dir="5400000" sy="-100000" algn="bl" rotWithShape="0"/>
                </a:effectLst>
              </a:rPr>
              <a:t>nurse</a:t>
            </a:r>
            <a:r>
              <a:rPr lang="en-US" sz="8000" spc="300" dirty="0">
                <a:effectLst>
                  <a:glow rad="139700">
                    <a:schemeClr val="accent1">
                      <a:satMod val="175000"/>
                      <a:alpha val="40000"/>
                    </a:schemeClr>
                  </a:glow>
                  <a:reflection blurRad="6350" stA="60000" endA="900" endPos="60000" dist="29997" dir="5400000" sy="-100000" algn="bl" rotWithShape="0"/>
                </a:effectLst>
              </a:rPr>
              <a:t>?</a:t>
            </a:r>
            <a:endParaRPr lang="en-US" sz="4800" spc="300" dirty="0">
              <a:effectLst>
                <a:glow rad="139700">
                  <a:schemeClr val="accent1">
                    <a:satMod val="175000"/>
                    <a:alpha val="40000"/>
                  </a:schemeClr>
                </a:glow>
                <a:reflection blurRad="6350" stA="60000" endA="900" endPos="60000" dist="29997" dir="5400000" sy="-100000" algn="bl" rotWithShape="0"/>
              </a:effectLst>
            </a:endParaRPr>
          </a:p>
        </p:txBody>
      </p:sp>
      <p:pic>
        <p:nvPicPr>
          <p:cNvPr id="7" name="Picture 6"/>
          <p:cNvPicPr>
            <a:picLocks noChangeAspect="1"/>
          </p:cNvPicPr>
          <p:nvPr/>
        </p:nvPicPr>
        <p:blipFill>
          <a:blip r:embed="rId3"/>
          <a:stretch>
            <a:fillRect/>
          </a:stretch>
        </p:blipFill>
        <p:spPr>
          <a:xfrm>
            <a:off x="2822426" y="-2908594"/>
            <a:ext cx="9709009" cy="9766594"/>
          </a:xfrm>
          <a:prstGeom prst="rect">
            <a:avLst/>
          </a:prstGeom>
        </p:spPr>
      </p:pic>
    </p:spTree>
    <p:extLst>
      <p:ext uri="{BB962C8B-B14F-4D97-AF65-F5344CB8AC3E}">
        <p14:creationId xmlns:p14="http://schemas.microsoft.com/office/powerpoint/2010/main" val="39898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1750"/>
                                        <p:tgtEl>
                                          <p:spTgt spid="7"/>
                                        </p:tgtEl>
                                      </p:cBhvr>
                                    </p:animEffect>
                                    <p:set>
                                      <p:cBhvr>
                                        <p:cTn id="7" dur="1" fill="hold">
                                          <p:stCondLst>
                                            <p:cond delay="174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3491" y="189186"/>
            <a:ext cx="9217971" cy="6284481"/>
          </a:xfrm>
          <a:prstGeom prst="rect">
            <a:avLst/>
          </a:prstGeom>
        </p:spPr>
      </p:pic>
      <p:pic>
        <p:nvPicPr>
          <p:cNvPr id="1026" name="Picture 2" descr="http://api.hub.jhu.edu/factory/sites/default/files/styles/hub_medium/public/ncb.jpg?itok=FbyNhDv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257" y="189186"/>
            <a:ext cx="11510880" cy="628448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edia.tumblr.com/tumblr_lt21w7hD1k1r1cop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257" y="189186"/>
            <a:ext cx="11510880" cy="6367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12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circle(in)">
                                      <p:cBhvr>
                                        <p:cTn id="14"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deepskystudios.com/wp-content/uploads/2015/06/3D-patient-room-rend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442" y="-136525"/>
            <a:ext cx="12360442" cy="699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47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2.bp.blogspot.com/-cOuAlinzkVY/TnMPd6C3e7I/AAAAAAAAA6E/9zRYiQCT-0Q/s1600/1-ti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852670"/>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07151B"/>
      </a:dk2>
      <a:lt2>
        <a:srgbClr val="F2F3F3"/>
      </a:lt2>
      <a:accent1>
        <a:srgbClr val="1C546B"/>
      </a:accent1>
      <a:accent2>
        <a:srgbClr val="606968"/>
      </a:accent2>
      <a:accent3>
        <a:srgbClr val="8D8D35"/>
      </a:accent3>
      <a:accent4>
        <a:srgbClr val="D9A142"/>
      </a:accent4>
      <a:accent5>
        <a:srgbClr val="C47023"/>
      </a:accent5>
      <a:accent6>
        <a:srgbClr val="754D64"/>
      </a:accent6>
      <a:hlink>
        <a:srgbClr val="417E93"/>
      </a:hlink>
      <a:folHlink>
        <a:srgbClr val="A76D89"/>
      </a:folHlink>
    </a:clrScheme>
    <a:fontScheme name="Headlines">
      <a:majorFont>
        <a:latin typeface="Century Schoolbook" panose="02040604050505020304"/>
        <a:ea typeface=""/>
        <a:cs typeface=""/>
      </a:majorFont>
      <a:minorFont>
        <a:latin typeface="Corbel" panose="020B0503020204020204"/>
        <a:ea typeface=""/>
        <a:cs typeface=""/>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12434FFF-CE4A-40FC-99FF-CA1400F2E62F}"/>
    </a:ext>
  </a:extLst>
</a:theme>
</file>

<file path=ppt/theme/theme2.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Calibri">
      <a:majorFont>
        <a:latin typeface="Cambria" panose="02040503050406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32B37FA-28CB-46C6-A9E3-5E4526C1B18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Headlines</Template>
  <TotalTime>0</TotalTime>
  <Words>1865</Words>
  <Application>Microsoft Macintosh PowerPoint</Application>
  <PresentationFormat>Widescreen</PresentationFormat>
  <Paragraphs>319</Paragraphs>
  <Slides>43</Slides>
  <Notes>17</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43</vt:i4>
      </vt:variant>
    </vt:vector>
  </HeadingPairs>
  <TitlesOfParts>
    <vt:vector size="59" baseType="lpstr">
      <vt:lpstr>Abadi MT Condensed Extra Bold</vt:lpstr>
      <vt:lpstr>Abadi MT Condensed Light</vt:lpstr>
      <vt:lpstr>Adobe Gothic Std B</vt:lpstr>
      <vt:lpstr>Aharoni</vt:lpstr>
      <vt:lpstr>Arial</vt:lpstr>
      <vt:lpstr>Arial Narrow</vt:lpstr>
      <vt:lpstr>Calibri</vt:lpstr>
      <vt:lpstr>Cambria</vt:lpstr>
      <vt:lpstr>Century Schoolbook</vt:lpstr>
      <vt:lpstr>Cooper Black</vt:lpstr>
      <vt:lpstr>Corbel</vt:lpstr>
      <vt:lpstr>Franklin Gothic Demi</vt:lpstr>
      <vt:lpstr>Times</vt:lpstr>
      <vt:lpstr>Times New Roman</vt:lpstr>
      <vt:lpstr>Wingdings</vt:lpstr>
      <vt:lpstr>Headlines</vt:lpstr>
      <vt:lpstr>Theoretical Foundations in Nursing </vt:lpstr>
      <vt:lpstr>Course Description</vt:lpstr>
      <vt:lpstr>At the end of the course, the student will be able to: </vt:lpstr>
      <vt:lpstr>PowerPoint Presentation</vt:lpstr>
      <vt:lpstr>What is NURSING?</vt:lpstr>
      <vt:lpstr>How do you envision yourself as a nurse?</vt:lpstr>
      <vt:lpstr>PowerPoint Presentation</vt:lpstr>
      <vt:lpstr>PowerPoint Presentation</vt:lpstr>
      <vt:lpstr>PowerPoint Presentation</vt:lpstr>
      <vt:lpstr>PowerPoint Presentation</vt:lpstr>
      <vt:lpstr>ORIGIN of the WORD</vt:lpstr>
      <vt:lpstr>PowerPoint Presentation</vt:lpstr>
      <vt:lpstr>PowerPoint Presentation</vt:lpstr>
      <vt:lpstr>PowerPoint Presentation</vt:lpstr>
      <vt:lpstr>ERAS</vt:lpstr>
      <vt:lpstr>Significance of  NURSING Theory</vt:lpstr>
      <vt:lpstr>PowerPoint Presentation</vt:lpstr>
      <vt:lpstr> NURSING,    as defined by  ANA</vt:lpstr>
      <vt:lpstr> NURSING  as defined by  ICN</vt:lpstr>
      <vt:lpstr>But is NURSING …..</vt:lpstr>
      <vt:lpstr>PowerPoint Presentation</vt:lpstr>
      <vt:lpstr>What is a  THEORY?</vt:lpstr>
      <vt:lpstr>Theory</vt:lpstr>
      <vt:lpstr>THEORY</vt:lpstr>
      <vt:lpstr>PowerPoint Presentation</vt:lpstr>
      <vt:lpstr>PowerPoint Presentation</vt:lpstr>
      <vt:lpstr>PowerPoint Presentation</vt:lpstr>
      <vt:lpstr>NURSING Theory</vt:lpstr>
      <vt:lpstr>PowerPoint Presentation</vt:lpstr>
      <vt:lpstr>Other Terms Related to THEORY</vt:lpstr>
      <vt:lpstr>PHENOMENON</vt:lpstr>
      <vt:lpstr>IDEAS</vt:lpstr>
      <vt:lpstr>CONCEPTS</vt:lpstr>
      <vt:lpstr>ASSUMPTION </vt:lpstr>
      <vt:lpstr>PowerPoint Presentation</vt:lpstr>
      <vt:lpstr>PROPOSITIONS</vt:lpstr>
      <vt:lpstr>HYPOTHESES</vt:lpstr>
      <vt:lpstr>RESEARCH</vt:lpstr>
      <vt:lpstr>FACTS</vt:lpstr>
      <vt:lpstr>LAW</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2015-08-10T12:30:48Z</dcterms:created>
  <dcterms:modified xsi:type="dcterms:W3CDTF">2022-03-26T05:01:21Z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TC034605419991</vt:lpwstr>
  </property>
</Properties>
</file>